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</p:sldMasterIdLst>
  <p:notesMasterIdLst>
    <p:notesMasterId r:id="rId31"/>
  </p:notesMasterIdLst>
  <p:handoutMasterIdLst>
    <p:handoutMasterId r:id="rId32"/>
  </p:handoutMasterIdLst>
  <p:sldIdLst>
    <p:sldId id="330" r:id="rId3"/>
    <p:sldId id="268" r:id="rId4"/>
    <p:sldId id="331" r:id="rId5"/>
    <p:sldId id="292" r:id="rId6"/>
    <p:sldId id="332" r:id="rId7"/>
    <p:sldId id="295" r:id="rId8"/>
    <p:sldId id="311" r:id="rId9"/>
    <p:sldId id="296" r:id="rId10"/>
    <p:sldId id="313" r:id="rId11"/>
    <p:sldId id="303" r:id="rId12"/>
    <p:sldId id="335" r:id="rId13"/>
    <p:sldId id="298" r:id="rId14"/>
    <p:sldId id="312" r:id="rId15"/>
    <p:sldId id="305" r:id="rId16"/>
    <p:sldId id="334" r:id="rId17"/>
    <p:sldId id="300" r:id="rId18"/>
    <p:sldId id="320" r:id="rId19"/>
    <p:sldId id="325" r:id="rId20"/>
    <p:sldId id="333" r:id="rId21"/>
    <p:sldId id="301" r:id="rId22"/>
    <p:sldId id="314" r:id="rId23"/>
    <p:sldId id="328" r:id="rId24"/>
    <p:sldId id="302" r:id="rId25"/>
    <p:sldId id="315" r:id="rId26"/>
    <p:sldId id="307" r:id="rId27"/>
    <p:sldId id="323" r:id="rId28"/>
    <p:sldId id="329" r:id="rId29"/>
    <p:sldId id="33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9">
          <p15:clr>
            <a:srgbClr val="A4A3A4"/>
          </p15:clr>
        </p15:guide>
        <p15:guide id="2" orient="horz" pos="2728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3745">
          <p15:clr>
            <a:srgbClr val="A4A3A4"/>
          </p15:clr>
        </p15:guide>
        <p15:guide id="5" pos="5424">
          <p15:clr>
            <a:srgbClr val="A4A3A4"/>
          </p15:clr>
        </p15:guide>
        <p15:guide id="6" pos="330">
          <p15:clr>
            <a:srgbClr val="A4A3A4"/>
          </p15:clr>
        </p15:guide>
        <p15:guide id="7" pos="2889">
          <p15:clr>
            <a:srgbClr val="A4A3A4"/>
          </p15:clr>
        </p15:guide>
        <p15:guide id="8" pos="408">
          <p15:clr>
            <a:srgbClr val="A4A3A4"/>
          </p15:clr>
        </p15:guide>
        <p15:guide id="9" pos="624">
          <p15:clr>
            <a:srgbClr val="A4A3A4"/>
          </p15:clr>
        </p15:guide>
        <p15:guide id="10" pos="5239">
          <p15:clr>
            <a:srgbClr val="A4A3A4"/>
          </p15:clr>
        </p15:guide>
        <p15:guide id="11" pos="3825">
          <p15:clr>
            <a:srgbClr val="A4A3A4"/>
          </p15:clr>
        </p15:guide>
        <p15:guide id="12" pos="42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y" initials="" lastIdx="11" clrIdx="0"/>
  <p:cmAuthor id="2" name="Amber Rigney" initials="" lastIdx="4" clrIdx="1"/>
  <p:cmAuthor id="3" name="Marcia L. Kelley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00"/>
    <a:srgbClr val="669966"/>
    <a:srgbClr val="FFFF99"/>
    <a:srgbClr val="336666"/>
    <a:srgbClr val="FF9900"/>
    <a:srgbClr val="6699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6" autoAdjust="0"/>
    <p:restoredTop sz="89026" autoAdjust="0"/>
  </p:normalViewPr>
  <p:slideViewPr>
    <p:cSldViewPr>
      <p:cViewPr varScale="1">
        <p:scale>
          <a:sx n="122" d="100"/>
          <a:sy n="122" d="100"/>
        </p:scale>
        <p:origin x="426" y="90"/>
      </p:cViewPr>
      <p:guideLst>
        <p:guide orient="horz" pos="869"/>
        <p:guide orient="horz" pos="2728"/>
        <p:guide orient="horz" pos="720"/>
        <p:guide orient="horz" pos="3745"/>
        <p:guide pos="5424"/>
        <p:guide pos="330"/>
        <p:guide pos="2889"/>
        <p:guide pos="408"/>
        <p:guide pos="624"/>
        <p:guide pos="5239"/>
        <p:guide pos="3825"/>
        <p:guide pos="4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notesViewPr>
    <p:cSldViewPr>
      <p:cViewPr varScale="1">
        <p:scale>
          <a:sx n="54" d="100"/>
          <a:sy n="54" d="100"/>
        </p:scale>
        <p:origin x="-1770" y="-102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7DEF409-F6A4-2232-74D3-605C3EA928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3F37DF8-E62C-7BA7-64BE-E9D4FE881D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4189151F-8BD8-EF36-80AB-F990B3CC9B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2EC6440-7CFE-84CA-1452-6C5BDBABB08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DEB4FE-D000-4FAB-B710-0FFA0BB939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5BF76BF-565C-0454-F8C4-96420322CA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B61D685-168A-A6FD-56DC-68130524D2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4E6D3B8C-6BDB-A65C-8DC8-6367E33DDCB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6AC8281-DCD9-289D-CBAA-2650776F60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C14335C9-DBA7-1434-E8FF-5FF0C71F31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690B5C8D-2EC5-7C13-38F0-770CF33F1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0C8CD7-A82A-4257-8099-D966BECAD3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ABC911-74B9-C0DF-024B-A0A97B33E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23CFA-05B0-4DF0-9763-D4AA27945E5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7750E226-1516-324A-A990-BBFD34F810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2A49BEDD-92E9-6469-B1A0-B6614BC5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5C48764-CB91-BA43-1DEE-00C570A2B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CD08B-EF55-47F7-90A8-09348CA146B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BCA79045-870D-78EA-8287-DA7CC11D3B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81C788B5-EFEB-89D6-50D3-DBD4354BB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7C786C-6D4B-0845-82D6-19B5D2D05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61811-7E36-43C8-8521-C4767E7529C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6F0E8241-901D-1447-2D08-E7A096CC77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05960513-32AB-3252-9394-9D1117959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56409A-7DE0-B646-1825-28567D036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6D69F-9F30-40CC-84A8-8FE3CDB8D34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FF59F345-FFE6-9E35-87DD-79465AFD0E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000A299B-0AB6-8E72-ABA1-D5F39C52E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EB9141-A78E-AC9D-0D9E-A7D860E06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DDDA6-2D7D-4583-96CC-A1BC9958285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801FB55C-5D5D-6539-05A8-A9E5D4BFAC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F7EACBDE-94FE-AFE7-1FCD-3CB54CAE3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794561-796C-C579-4131-1FE5F6821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2F652-04F6-40A6-8594-FAE07A75788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42A513F0-2515-D7C1-4A38-C4EEC23348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A760F95-E4C7-AF5A-86A5-62CF9BD87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4EBFF7-F8E9-3E29-1A15-CAE140A91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3D84F-94C1-4AE7-8659-34870A2C471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928E013D-039C-5555-DB90-5AE087D5D7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50EAEC3-B942-50F7-65A5-B633D16F4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24336F-98EB-3A3F-3E34-5C469DCA6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23073-CCB1-4711-B635-978BE5F946E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EC00C52D-3E60-E0A8-66EC-558511C290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A194F72D-5492-6E0B-9506-84CE3D7A9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07BB51-31B3-7181-E247-B637CCAD3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1C9A6-260D-447B-8709-D2C8A033570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950341C6-174F-E624-9D44-673179B4AE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85435BF1-697C-A010-5C38-5630FAD07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B1B0AD-1991-8037-A5FC-D917B4820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2EF35-F25C-46CD-BFB5-029FDA1F843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BD423397-505B-0AB2-82AD-2D5AC03BC4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90607339-AE09-D394-C251-F88BC82F1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290A9A-D9DA-C747-F3C9-059BDC5E7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60585-EDD0-4979-8AF1-0821219ED50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C24F9B7E-87F5-3E8D-A45E-752B9C3CB0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95611FD-1C21-E53B-2FBD-7B8525DCE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D6C828-8274-2D3E-B74D-970AF8447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15FFA-BA47-47C8-8CFB-0D66F85909C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A90D7CFE-9E63-BB7C-A32F-69B3A4719D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91B3E7BF-8321-84FF-89B5-186404423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9AA5C3-A2C0-4288-926E-832E3F15C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46C4E-1056-4091-BC40-6003F054E9E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B354C82E-4C12-130B-F7EB-80B3307845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1A2A0872-0E21-F082-CA70-C06AD4AAC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4BB649-5767-8CC1-95A6-4F0DE4730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36498-00E4-4B12-A7C2-D893DE4E397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B405EFD4-48FF-51C7-E0AC-986447C298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C680DE7-7EB6-C182-A788-EFB673587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922AB2-72FE-C235-D2F3-FECA8B73C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A71CF-11E1-4572-8141-24B12DCC59A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1D64808C-F34B-4743-7FC8-0947EE1794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D3DE7F8-F377-1CE2-4FD7-14D4C47C5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7106C1-F933-1191-9CF6-41C3E9E38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E52A4-4667-4364-86F9-1BF80F2C5B8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028E7D30-359E-F155-1DB3-4E0A2FEB20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4D9EC438-9818-D927-3161-D6791658B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C539AB-96B8-8B15-2C1F-0B3925ED1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A32DF-6606-47DE-A611-3AA79CF7822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F4D75220-C9A7-324E-EB7A-BEF6488051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76D859F2-4E5F-18A4-A87A-2FC0E443D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E1C638-3719-2D01-3C6C-C4F4A40F1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84301-CE92-4773-A8D7-0AFB9E9680B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7F3B9A23-D5A3-92E9-1219-03C8D5116D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6923E132-D064-585D-C008-49463330F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41F270-5035-EEBD-348D-815DA9F28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4D117-3F88-4914-A120-76CBF29F3C7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7A9935E6-D914-DC2C-5C39-3E72F98DFF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4FF17101-D572-1337-E391-23E42503D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615FC9-4D54-7A5A-B498-DBBEDCD376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CC649-3F65-490C-9B97-3458F07390B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355A09F6-47D2-CC21-A968-39EC18B319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DB0A71B2-271F-6790-068B-10E7A98C1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8BEFAB-395F-161B-44EA-5CE4A6381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BF0A9-A3D3-415A-AFD7-D41EAF70721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7207FB14-BF2B-CD28-441E-C85E324353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2852F767-0446-9023-F189-71D470B9D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47F32E-2947-0676-E292-FBB738B157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884F3-B38F-414E-AF32-C92B0389F3D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60FB55F-4668-A21B-8048-99545A2ECF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0E4F1C5-00E6-04DB-1F8D-8A1E3B2EE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219CE6-E731-3312-3C94-E32C9352C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6821E-AEB3-4ECE-86B0-330FB59719A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7E529B47-9A22-000A-5745-49A4DF6BD7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668850B2-190B-D303-A512-8DB7BE03D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91DAD2-CB49-04C8-82FE-B818A5A77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B65F3-FE16-41F6-94D2-A1497AE128B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5DA3B0C6-77C6-98B5-B398-9A695C158A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7FAC6B01-F1A8-BF79-B544-3E0807AEE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AE20D8-A911-DCF6-189C-799911064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E8C61-C697-4D4E-86D5-C668888A43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37E61245-2831-63DF-E0BF-3F55123827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97B5B52-6DA1-C8A5-7244-6A324F1AC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EAE519-9BA6-E56C-D700-0F721757B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F8155-4234-475B-9B00-C789B641819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42A19604-B867-74A0-B6C7-BB0CE2A1CF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A6287FA-1B6C-B4AC-92FF-ACD68F7A5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28E66D-6CA7-0479-947D-FF194C971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680C2-BCF7-4778-8A61-4E04858E15D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BD9084D1-CE12-B855-BB16-5B3EEB6770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95F7739-821C-F0ED-C1C2-85C185787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A769F3-D65E-1FC0-EB46-0FF3063D0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498E3-F2E6-41C7-AAB7-36891885D2C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A1AE9047-DE6A-9345-ADB3-BE30D96118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5570EB71-4DAA-AC0E-DDF4-0AF9E79E1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07%20EOL%20PowerNotes%20G10\Credits.ppt" TargetMode="Externa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DB21-38A3-8088-A4D8-82CAD4EAD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0CB5A-B126-EBEF-770F-94A3EF058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9118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43D4-CD61-BC8B-9184-D177770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52A4F-2029-8CB7-CEC7-0199ED198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5885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52384-1972-9D10-6A81-444E31DBD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50838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E5103-8B83-182C-15AC-0CC798B15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6019800" cy="5826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0650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>
            <a:extLst>
              <a:ext uri="{FF2B5EF4-FFF2-40B4-BE49-F238E27FC236}">
                <a16:creationId xmlns:a16="http://schemas.microsoft.com/office/drawing/2014/main" id="{9CFBDAE1-1674-3DD9-43FD-23EB10B545E9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5651" name="Freeform 3">
              <a:extLst>
                <a:ext uri="{FF2B5EF4-FFF2-40B4-BE49-F238E27FC236}">
                  <a16:creationId xmlns:a16="http://schemas.microsoft.com/office/drawing/2014/main" id="{96A2F6F6-B151-B990-2EDE-BAB4B81A84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2" name="Freeform 4">
              <a:extLst>
                <a:ext uri="{FF2B5EF4-FFF2-40B4-BE49-F238E27FC236}">
                  <a16:creationId xmlns:a16="http://schemas.microsoft.com/office/drawing/2014/main" id="{C7C21831-6B81-2736-C3F6-DAFE0410CD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3" name="Freeform 5">
              <a:extLst>
                <a:ext uri="{FF2B5EF4-FFF2-40B4-BE49-F238E27FC236}">
                  <a16:creationId xmlns:a16="http://schemas.microsoft.com/office/drawing/2014/main" id="{54D4E88C-476B-B21B-CD27-AE0E3E4E9BF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4" name="Freeform 6">
              <a:extLst>
                <a:ext uri="{FF2B5EF4-FFF2-40B4-BE49-F238E27FC236}">
                  <a16:creationId xmlns:a16="http://schemas.microsoft.com/office/drawing/2014/main" id="{06480258-E473-1939-C902-D3700CB1A3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5" name="Oval 7">
              <a:extLst>
                <a:ext uri="{FF2B5EF4-FFF2-40B4-BE49-F238E27FC236}">
                  <a16:creationId xmlns:a16="http://schemas.microsoft.com/office/drawing/2014/main" id="{8D8F29DB-F58D-C4E9-7216-EE9CFC82B7A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6" name="Oval 8">
              <a:extLst>
                <a:ext uri="{FF2B5EF4-FFF2-40B4-BE49-F238E27FC236}">
                  <a16:creationId xmlns:a16="http://schemas.microsoft.com/office/drawing/2014/main" id="{832DB30E-7582-3BF2-11C4-4D1241CA281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7" name="Oval 9">
              <a:extLst>
                <a:ext uri="{FF2B5EF4-FFF2-40B4-BE49-F238E27FC236}">
                  <a16:creationId xmlns:a16="http://schemas.microsoft.com/office/drawing/2014/main" id="{2880A103-F7A1-052B-05EA-D82C2247897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658" name="Rectangle 10">
            <a:extLst>
              <a:ext uri="{FF2B5EF4-FFF2-40B4-BE49-F238E27FC236}">
                <a16:creationId xmlns:a16="http://schemas.microsoft.com/office/drawing/2014/main" id="{C3492F03-CA79-48CE-634A-7F70404B4A3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5659" name="Rectangle 11">
            <a:extLst>
              <a:ext uri="{FF2B5EF4-FFF2-40B4-BE49-F238E27FC236}">
                <a16:creationId xmlns:a16="http://schemas.microsoft.com/office/drawing/2014/main" id="{3806D7D6-E5E3-D1D2-1CFF-13DCB09E0C5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55660" name="Rectangle 12">
            <a:extLst>
              <a:ext uri="{FF2B5EF4-FFF2-40B4-BE49-F238E27FC236}">
                <a16:creationId xmlns:a16="http://schemas.microsoft.com/office/drawing/2014/main" id="{25D05E74-2760-1B01-4579-DAC3DF9A838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5661" name="Rectangle 13">
            <a:extLst>
              <a:ext uri="{FF2B5EF4-FFF2-40B4-BE49-F238E27FC236}">
                <a16:creationId xmlns:a16="http://schemas.microsoft.com/office/drawing/2014/main" id="{0539BD62-ADF1-4906-A6D5-12AEBA11CF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5662" name="Rectangle 14">
            <a:extLst>
              <a:ext uri="{FF2B5EF4-FFF2-40B4-BE49-F238E27FC236}">
                <a16:creationId xmlns:a16="http://schemas.microsoft.com/office/drawing/2014/main" id="{C8247DCA-83A9-3F06-5235-183CCF8720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1E66B8-4215-408A-99EF-E2329FA266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5663" name="AutoShape 1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C81F9A6-ED58-C1AD-C8F9-B810CBB4A9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019800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64" name="AutoShape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110337D-A6CD-4B77-82C7-ED6B5DC41B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65" name="AutoShape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428FEA-D7E3-E486-6A2A-BB5EDD6565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66" name="AutoShape 1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02ECEF3-11DB-45FD-FD41-A88C07FAC3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019800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67" name="Rectangle 19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526234E5-FCE2-3664-8782-564126D0EC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6509-6464-3589-EB4B-55EF9A72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B1F04-EE22-1EE9-E8A4-4380BDCDF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A1043-3765-54AC-9835-7F817432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9491A-C4F2-89B4-4139-ED19802C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64A0-52A8-2F14-D72D-5DC5F02D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622C-018A-41BA-BD80-F181EBC52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40861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7919-731B-6035-7A95-1E0144EA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63EF6-6ED2-48E7-AA40-30D788AC6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6F1C6-0FB2-F503-D150-F1DD664E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0223-E18F-AA60-21D5-4A17BB11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AABD7-F429-7623-0A1E-1BD52CC0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1B46-34C1-4CA6-975B-8894B50A8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31217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92B7-0FA3-079D-EBAE-477F199D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CCE0-21A4-0932-EB9B-B7F135E83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1C07A-A1DF-0A00-393C-7137299F0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845D7-BDAA-075A-9E66-7CE03564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0AA2C-10E5-0F33-B92A-32E3090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02A0A-DA57-14FD-A69D-26C074E5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8EAC0-0C63-4992-8876-3BBED66D3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85352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7897-B082-E575-6574-9070249D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CE84-F651-6B68-8DF3-A3D6D20B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BB165-C291-6271-50AD-875CE712C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7C429-8C2A-0D86-5541-11B3A6CD0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69F6B-90E2-0072-3532-351DF8114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37DB7-58A0-1276-5E0E-4CCBCDA4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ED744-A692-8580-B829-7F842112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931EB-275C-0F84-2412-725B53E5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BF746-27D9-444E-9388-E1CF0F3DF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72367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878C-BA8C-AF0A-DA15-338757B4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986F8-18B3-19D7-22DD-85C128E6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39EE5-FDB6-332A-DF37-1CCA40CA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747F1-F611-B4D9-0C6E-C60A3DB9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C36F-3DA1-42C4-AE1B-280D29CD3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40729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76A34-CFFD-8B26-3C56-41FDFE90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29DE5-F918-A930-5997-893E0D6B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AC3C9-D759-1D7D-C4C5-19BCAA02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1A4F-6DDB-4810-86FC-0B4AF9269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9032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AEC6-D451-D90E-9A63-0944CC21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45686-0FEE-E708-FEF9-4BA17988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79C-7D0F-32F0-1B25-006BBA209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812D0-DE91-FDA0-767F-71097228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B09EA-2B82-38A0-241A-15B3440D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4213E-7286-8A3C-EC3F-9888E481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7B20F-F777-4DE1-8F0F-E53FB9C0D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2241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CCAE-7F32-F129-49EC-0CE4919C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932C-2D25-9AD3-3304-203B84BC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5293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1BE2-FD2C-B4B4-BA01-C29A8E47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36593-C0B0-C307-6BBC-AB3AC82B3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6CD5D-66FE-B53A-6B5D-36B1F81D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BB9A2-59F7-CCF3-3923-13E6736C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1701E-2A54-EA42-B0EB-02375FC0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F9C9A-527C-31D3-0C1F-CB70D099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7217-2521-4AFD-ACE3-AA714CD41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75418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3619-2408-2B6F-7B66-317FA6CC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C159A-8AFC-EB09-4899-F47B749BC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544F-70EB-287F-E0DB-06DE1BCC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0306-208C-6ABF-5B3B-65B12256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DF89A-8962-03C0-DD2F-CB204ABE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7933A-5B66-4179-B4DB-3FB6CA788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4668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65833-6597-8BD5-8296-B76E3CFE9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A7890-CE3D-B910-55E9-6E50DF9C8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EDD-10FF-ED46-CFB8-8BCC1222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285E-BF3D-620C-C390-8B8E2085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2211-9784-1AD1-AF9C-F2C22DE3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170EB-0449-4893-885E-D6CD4747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0382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4711-DDEF-A6C2-8783-D193BCC1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B221-1E18-C01A-1FEB-D2D26219CAE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4A987-45FF-FC0F-A377-06CCED981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5CFCF-6136-39F4-A8A0-D5650BD0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9C354-66D6-07EF-FE8C-B5720018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66489-B179-160E-3542-7DC18677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D6046F-C2A7-4825-AF91-C59645A28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751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8DCE-607A-D539-39DC-F921587A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3A16-8658-E4BE-E3AB-96C17738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56969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681D-E72F-3919-E4CB-C3EC64F1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7E28-35C6-9114-D8B2-7491A13F5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A7DC8-DB8F-8A96-3BF6-243612EA1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3712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144-0A6F-EA90-1186-03A70F7E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4AB16-A57D-4872-41BB-D12CBB09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77A0C-3C53-5DEE-A89B-586F819E6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1ED9A-41E3-B309-1A2A-EFE0EC7EB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1850B-4AC8-A170-FF86-33E41090E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9776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992-D791-2A97-229F-F39E244A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1811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90390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F4E-E995-44CB-A68D-8488A9DB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854D-487C-8AF4-4DEB-24710C19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33F84-C3C6-FEDF-2DA2-3072AD89B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75142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8168-359D-C944-174B-CDBFD72B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5964D-2162-599A-D7E1-4A6786100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3F90C-7D1C-97B2-4076-C597A4A68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27793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file:///D:\07%20EOL%20PowerNotes%20G10\Credits.ppt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file:///D:\07%20EOL%20PowerNotes%20G10\Credits.ppt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4247C914-2897-FA5E-A754-8C4C75B0E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451" name="AutoShape 3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C473513-6746-1EBA-5357-D8607CCCF1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019800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2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36F0640-680A-30FD-F619-D9DD13558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3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DBFEF7-01A6-3CC6-B641-4499AA35D3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4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C757AAB-038D-6B26-9CA7-9726DAAE66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019800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5" name="Rectangle 7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E2AA2F26-21BD-DF38-D672-8D00F1C5E2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A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A3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>
            <a:extLst>
              <a:ext uri="{FF2B5EF4-FFF2-40B4-BE49-F238E27FC236}">
                <a16:creationId xmlns:a16="http://schemas.microsoft.com/office/drawing/2014/main" id="{D3355EBB-8D93-7A1F-0E15-18050B502DC6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4627" name="Freeform 3">
              <a:extLst>
                <a:ext uri="{FF2B5EF4-FFF2-40B4-BE49-F238E27FC236}">
                  <a16:creationId xmlns:a16="http://schemas.microsoft.com/office/drawing/2014/main" id="{731FC42E-A10D-DC24-997F-791DDEA92F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28" name="Freeform 4">
              <a:extLst>
                <a:ext uri="{FF2B5EF4-FFF2-40B4-BE49-F238E27FC236}">
                  <a16:creationId xmlns:a16="http://schemas.microsoft.com/office/drawing/2014/main" id="{7F91E6B8-4FDC-1FFD-3031-A1E3064782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29" name="Freeform 5">
              <a:extLst>
                <a:ext uri="{FF2B5EF4-FFF2-40B4-BE49-F238E27FC236}">
                  <a16:creationId xmlns:a16="http://schemas.microsoft.com/office/drawing/2014/main" id="{29486C41-97AE-594F-B79B-D6BFEA6BD9B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30" name="Freeform 6">
              <a:extLst>
                <a:ext uri="{FF2B5EF4-FFF2-40B4-BE49-F238E27FC236}">
                  <a16:creationId xmlns:a16="http://schemas.microsoft.com/office/drawing/2014/main" id="{F5C30520-BD16-25F0-8E4E-70E9CE8C7F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31" name="Oval 7">
              <a:extLst>
                <a:ext uri="{FF2B5EF4-FFF2-40B4-BE49-F238E27FC236}">
                  <a16:creationId xmlns:a16="http://schemas.microsoft.com/office/drawing/2014/main" id="{36B88C02-ADC7-C0EA-7260-3AD6F8BA1EF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32" name="Oval 8">
              <a:extLst>
                <a:ext uri="{FF2B5EF4-FFF2-40B4-BE49-F238E27FC236}">
                  <a16:creationId xmlns:a16="http://schemas.microsoft.com/office/drawing/2014/main" id="{3288F4E8-45A7-7744-266C-B771B869C13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33" name="Oval 9">
              <a:extLst>
                <a:ext uri="{FF2B5EF4-FFF2-40B4-BE49-F238E27FC236}">
                  <a16:creationId xmlns:a16="http://schemas.microsoft.com/office/drawing/2014/main" id="{C7CE9492-99F2-F3F8-7BDF-1C37620DCD5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634" name="Rectangle 10">
            <a:extLst>
              <a:ext uri="{FF2B5EF4-FFF2-40B4-BE49-F238E27FC236}">
                <a16:creationId xmlns:a16="http://schemas.microsoft.com/office/drawing/2014/main" id="{DC2B7D9C-6B09-25F0-BA78-E883DC067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75D30E3E-5024-AFF5-2BF4-DDAF241F8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4636" name="Rectangle 12">
            <a:extLst>
              <a:ext uri="{FF2B5EF4-FFF2-40B4-BE49-F238E27FC236}">
                <a16:creationId xmlns:a16="http://schemas.microsoft.com/office/drawing/2014/main" id="{6BA420A4-4531-FDC9-66F0-8F111235AF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173F6474-1273-44EF-3E5F-64339D1A55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FB0FFD30-F7A5-6C98-97CA-5BC9FDD4EC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E44015E-3D0C-411E-B306-38166670E1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4639" name="AutoShape 1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5A91811-4DB5-54E2-9636-5AEE02FFC8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019800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640" name="AutoShape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8C0DB2A-B00C-8DE1-0B31-8E01C09D19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641" name="AutoShape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666342-9149-8346-1708-7072ECE00D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642" name="AutoShape 1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13363AC-66C4-4A7F-02F1-1642F646F5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019800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643" name="Rectangle 19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2386FFA1-083B-D2C0-A39C-FB38E7206E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D7A727F2-C14E-CE18-B789-1C3A08B397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96913"/>
            <a:ext cx="7772400" cy="1441450"/>
          </a:xfrm>
        </p:spPr>
        <p:txBody>
          <a:bodyPr/>
          <a:lstStyle/>
          <a:p>
            <a:r>
              <a:rPr lang="en-US" altLang="en-US" sz="8800">
                <a:latin typeface="Storybook" pitchFamily="2" charset="0"/>
              </a:rPr>
              <a:t>Drama</a:t>
            </a:r>
          </a:p>
        </p:txBody>
      </p:sp>
      <p:pic>
        <p:nvPicPr>
          <p:cNvPr id="148486" name="Picture 6">
            <a:extLst>
              <a:ext uri="{FF2B5EF4-FFF2-40B4-BE49-F238E27FC236}">
                <a16:creationId xmlns:a16="http://schemas.microsoft.com/office/drawing/2014/main" id="{946C38F1-3F25-9765-37F5-C892C757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38363"/>
            <a:ext cx="3908425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9" name="Picture 69">
            <a:extLst>
              <a:ext uri="{FF2B5EF4-FFF2-40B4-BE49-F238E27FC236}">
                <a16:creationId xmlns:a16="http://schemas.microsoft.com/office/drawing/2014/main" id="{8C26A5BE-C249-0903-18BA-FACAD83D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44739"/>
          <a:stretch>
            <a:fillRect/>
          </a:stretch>
        </p:blipFill>
        <p:spPr bwMode="auto">
          <a:xfrm>
            <a:off x="852488" y="3429000"/>
            <a:ext cx="30892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>
            <a:extLst>
              <a:ext uri="{FF2B5EF4-FFF2-40B4-BE49-F238E27FC236}">
                <a16:creationId xmlns:a16="http://schemas.microsoft.com/office/drawing/2014/main" id="{432F94E2-4BB4-8839-0315-7A47AEA5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5543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001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Comic complications always occur before the conflict is resolved.</a:t>
            </a:r>
            <a:endParaRPr lang="en-US" altLang="en-US" sz="2400">
              <a:solidFill>
                <a:srgbClr val="FFFF99"/>
              </a:solidFill>
            </a:endParaRP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5FE4A0C9-583F-114D-060B-409A0D28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3272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5" name="Picture 65">
            <a:extLst>
              <a:ext uri="{FF2B5EF4-FFF2-40B4-BE49-F238E27FC236}">
                <a16:creationId xmlns:a16="http://schemas.microsoft.com/office/drawing/2014/main" id="{9098F80E-5B75-BBE2-BF94-55462EADF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455738"/>
            <a:ext cx="2968625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0" name="Text Box 60">
            <a:extLst>
              <a:ext uri="{FF2B5EF4-FFF2-40B4-BE49-F238E27FC236}">
                <a16:creationId xmlns:a16="http://schemas.microsoft.com/office/drawing/2014/main" id="{D48CAADB-BC5A-1CF7-94E8-354F88AD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808413"/>
            <a:ext cx="4611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In most cases, the play ends with a wedding.</a:t>
            </a:r>
          </a:p>
        </p:txBody>
      </p:sp>
      <p:sp>
        <p:nvSpPr>
          <p:cNvPr id="71750" name="Rectangle 70">
            <a:extLst>
              <a:ext uri="{FF2B5EF4-FFF2-40B4-BE49-F238E27FC236}">
                <a16:creationId xmlns:a16="http://schemas.microsoft.com/office/drawing/2014/main" id="{723D7592-781E-B56C-D284-FA96823F0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Comedy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13C7FD1A-1B28-3D8B-4786-39FF213FD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Modern Comedy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E7C8CAF-93F8-4A48-1C77-7F2B8C6B4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9900"/>
                </a:solidFill>
              </a:rPr>
              <a:t>Modern Comedies</a:t>
            </a:r>
          </a:p>
          <a:p>
            <a:pPr lvl="1"/>
            <a:r>
              <a:rPr lang="en-US" altLang="en-US">
                <a:solidFill>
                  <a:srgbClr val="FFFFA3"/>
                </a:solidFill>
              </a:rPr>
              <a:t>In modern comedies, the genders in this romantic plot pattern sometimes are reversed.</a:t>
            </a:r>
          </a:p>
          <a:p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1B052C31-7448-22AA-269C-A7041B96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001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A modern play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61CD98F2-4E0C-75F0-2DBF-5409BA39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381375"/>
            <a:ext cx="808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usually is about ordinary people 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B80B612E-4CA4-387C-3BD1-52F9E62C5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22463"/>
            <a:ext cx="8086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may be tragedy, comedy, or a mixture of the two</a:t>
            </a:r>
          </a:p>
        </p:txBody>
      </p:sp>
      <p:sp>
        <p:nvSpPr>
          <p:cNvPr id="65565" name="Text Box 29">
            <a:extLst>
              <a:ext uri="{FF2B5EF4-FFF2-40B4-BE49-F238E27FC236}">
                <a16:creationId xmlns:a16="http://schemas.microsoft.com/office/drawing/2014/main" id="{BC2BDF38-B940-7ABA-F19A-831FBA84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832100"/>
            <a:ext cx="808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usually focuses on personal issues</a:t>
            </a:r>
          </a:p>
        </p:txBody>
      </p:sp>
      <p:sp>
        <p:nvSpPr>
          <p:cNvPr id="65577" name="Rectangle 41">
            <a:extLst>
              <a:ext uri="{FF2B5EF4-FFF2-40B4-BE49-F238E27FC236}">
                <a16:creationId xmlns:a16="http://schemas.microsoft.com/office/drawing/2014/main" id="{4B0E9467-612D-8BFD-5B40-4A12BA652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Modern Drama</a:t>
            </a:r>
          </a:p>
        </p:txBody>
      </p:sp>
      <p:sp>
        <p:nvSpPr>
          <p:cNvPr id="65578" name="AutoShape 4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364C855-9EC8-5736-F30A-904C15DCD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34" name="Picture 70">
            <a:extLst>
              <a:ext uri="{FF2B5EF4-FFF2-40B4-BE49-F238E27FC236}">
                <a16:creationId xmlns:a16="http://schemas.microsoft.com/office/drawing/2014/main" id="{9941DC2F-67DF-C65F-C54B-4E7F5E67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4267200"/>
            <a:ext cx="2540000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124" name="Picture 60">
            <a:extLst>
              <a:ext uri="{FF2B5EF4-FFF2-40B4-BE49-F238E27FC236}">
                <a16:creationId xmlns:a16="http://schemas.microsoft.com/office/drawing/2014/main" id="{3FFD6EAB-E2A0-76FC-1263-16B6C5037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92350"/>
            <a:ext cx="23368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Text Box 2">
            <a:extLst>
              <a:ext uri="{FF2B5EF4-FFF2-40B4-BE49-F238E27FC236}">
                <a16:creationId xmlns:a16="http://schemas.microsoft.com/office/drawing/2014/main" id="{1288D57A-3593-27BC-7710-4A2D1AE6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228725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Modern playwrights often experiment with unconventional plot structures.</a:t>
            </a:r>
            <a:endParaRPr lang="en-US" altLang="en-US" sz="2400">
              <a:solidFill>
                <a:srgbClr val="FFFF99"/>
              </a:solidFill>
            </a:endParaRPr>
          </a:p>
        </p:txBody>
      </p:sp>
      <p:pic>
        <p:nvPicPr>
          <p:cNvPr id="88110" name="Picture 46">
            <a:extLst>
              <a:ext uri="{FF2B5EF4-FFF2-40B4-BE49-F238E27FC236}">
                <a16:creationId xmlns:a16="http://schemas.microsoft.com/office/drawing/2014/main" id="{73656BF6-6865-C6A7-30AE-BC9D9AA4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286000"/>
            <a:ext cx="2347912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125" name="Rectangle 61">
            <a:extLst>
              <a:ext uri="{FF2B5EF4-FFF2-40B4-BE49-F238E27FC236}">
                <a16:creationId xmlns:a16="http://schemas.microsoft.com/office/drawing/2014/main" id="{2895A977-3527-3894-9F82-D573C245B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altLang="en-US"/>
              <a:t>Modern Drama</a:t>
            </a:r>
          </a:p>
        </p:txBody>
      </p:sp>
      <p:sp>
        <p:nvSpPr>
          <p:cNvPr id="88097" name="AutoShape 33">
            <a:extLst>
              <a:ext uri="{FF2B5EF4-FFF2-40B4-BE49-F238E27FC236}">
                <a16:creationId xmlns:a16="http://schemas.microsoft.com/office/drawing/2014/main" id="{076CB982-37EC-3662-A354-48B32A0D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2762250"/>
            <a:ext cx="2286000" cy="1092200"/>
          </a:xfrm>
          <a:prstGeom prst="leftArrow">
            <a:avLst>
              <a:gd name="adj1" fmla="val 50000"/>
              <a:gd name="adj2" fmla="val 52326"/>
            </a:avLst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FFFF99"/>
                </a:solidFill>
              </a:rPr>
              <a:t>long flashbacks</a:t>
            </a:r>
          </a:p>
        </p:txBody>
      </p:sp>
      <p:sp>
        <p:nvSpPr>
          <p:cNvPr id="88129" name="AutoShape 65">
            <a:extLst>
              <a:ext uri="{FF2B5EF4-FFF2-40B4-BE49-F238E27FC236}">
                <a16:creationId xmlns:a16="http://schemas.microsoft.com/office/drawing/2014/main" id="{56984CE2-35E0-BEA6-E52D-DBB11F6B5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206750"/>
            <a:ext cx="1281113" cy="635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FFFF99"/>
                </a:solidFill>
              </a:rPr>
              <a:t>music</a:t>
            </a:r>
          </a:p>
        </p:txBody>
      </p:sp>
      <p:sp>
        <p:nvSpPr>
          <p:cNvPr id="88130" name="AutoShape 66">
            <a:extLst>
              <a:ext uri="{FF2B5EF4-FFF2-40B4-BE49-F238E27FC236}">
                <a16:creationId xmlns:a16="http://schemas.microsoft.com/office/drawing/2014/main" id="{79D263D0-580F-686C-8EC3-29B30ED55F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5213" y="4194175"/>
            <a:ext cx="2844800" cy="1036638"/>
          </a:xfrm>
          <a:prstGeom prst="wedgeRoundRectCallout">
            <a:avLst>
              <a:gd name="adj1" fmla="val -64625"/>
              <a:gd name="adj2" fmla="val 40505"/>
              <a:gd name="adj3" fmla="val 16667"/>
            </a:avLst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>
                <a:solidFill>
                  <a:srgbClr val="FFFF99"/>
                </a:solidFill>
              </a:rPr>
              <a:t>visual projections of a character’s private thoughts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1E2C0893-D38D-245C-E85E-B406DD8F6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303338"/>
            <a:ext cx="7850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When you read a play, remember that it is meant to be performed for an audience. </a:t>
            </a:r>
          </a:p>
        </p:txBody>
      </p:sp>
      <p:graphicFrame>
        <p:nvGraphicFramePr>
          <p:cNvPr id="74901" name="Group 149">
            <a:extLst>
              <a:ext uri="{FF2B5EF4-FFF2-40B4-BE49-F238E27FC236}">
                <a16:creationId xmlns:a16="http://schemas.microsoft.com/office/drawing/2014/main" id="{E450800E-5CB7-1929-A6B0-837EA6B47003}"/>
              </a:ext>
            </a:extLst>
          </p:cNvPr>
          <p:cNvGraphicFramePr>
            <a:graphicFrameLocks noGrp="1"/>
          </p:cNvGraphicFramePr>
          <p:nvPr/>
        </p:nvGraphicFramePr>
        <p:xfrm>
          <a:off x="523875" y="2274888"/>
          <a:ext cx="3675063" cy="3352800"/>
        </p:xfrm>
        <a:graphic>
          <a:graphicData uri="http://schemas.openxmlformats.org/drawingml/2006/table">
            <a:tbl>
              <a:tblPr/>
              <a:tblGrid>
                <a:gridCol w="3675063">
                  <a:extLst>
                    <a:ext uri="{9D8B030D-6E8A-4147-A177-3AD203B41FA5}">
                      <a16:colId xmlns:a16="http://schemas.microsoft.com/office/drawing/2014/main" val="147719418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Stage Directions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321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Playwright describes setting and characters’ actions and manner.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57092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[Wyona is sitting on the couch. She sees Paul and jumps to her feet.]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Wyona.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[Angrily.] What do you want?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19015"/>
                  </a:ext>
                </a:extLst>
              </a:tr>
            </a:tbl>
          </a:graphicData>
        </a:graphic>
      </p:graphicFrame>
      <p:sp>
        <p:nvSpPr>
          <p:cNvPr id="74867" name="Line 115">
            <a:extLst>
              <a:ext uri="{FF2B5EF4-FFF2-40B4-BE49-F238E27FC236}">
                <a16:creationId xmlns:a16="http://schemas.microsoft.com/office/drawing/2014/main" id="{99578DDA-F66C-ED06-C14A-D918BA321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68563"/>
            <a:ext cx="685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892" name="Rectangle 140">
            <a:extLst>
              <a:ext uri="{FF2B5EF4-FFF2-40B4-BE49-F238E27FC236}">
                <a16:creationId xmlns:a16="http://schemas.microsoft.com/office/drawing/2014/main" id="{FF05AE4A-87E5-2BCE-4777-60CB6B782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of a Play</a:t>
            </a:r>
          </a:p>
        </p:txBody>
      </p:sp>
      <p:graphicFrame>
        <p:nvGraphicFramePr>
          <p:cNvPr id="74906" name="Group 154">
            <a:extLst>
              <a:ext uri="{FF2B5EF4-FFF2-40B4-BE49-F238E27FC236}">
                <a16:creationId xmlns:a16="http://schemas.microsoft.com/office/drawing/2014/main" id="{56ED3E4D-31A6-3ABD-7ECA-8F0F4A1620F7}"/>
              </a:ext>
            </a:extLst>
          </p:cNvPr>
          <p:cNvGraphicFramePr>
            <a:graphicFrameLocks noGrp="1"/>
          </p:cNvGraphicFramePr>
          <p:nvPr/>
        </p:nvGraphicFramePr>
        <p:xfrm>
          <a:off x="5041900" y="2260600"/>
          <a:ext cx="3568700" cy="2693988"/>
        </p:xfrm>
        <a:graphic>
          <a:graphicData uri="http://schemas.openxmlformats.org/drawingml/2006/table">
            <a:tbl>
              <a:tblPr/>
              <a:tblGrid>
                <a:gridCol w="3568700">
                  <a:extLst>
                    <a:ext uri="{9D8B030D-6E8A-4147-A177-3AD203B41FA5}">
                      <a16:colId xmlns:a16="http://schemas.microsoft.com/office/drawing/2014/main" val="377884743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Performance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12521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hlinkClick r:id="" action="ppaction://noaction"/>
                        </a:rPr>
                        <a:t>Theater artists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bring the playwright’s vision to life on the stage.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l"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The audience responds to the play and shares the experience.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82542"/>
                  </a:ext>
                </a:extLst>
              </a:tr>
            </a:tbl>
          </a:graphicData>
        </a:graphic>
      </p:graphicFrame>
      <p:sp>
        <p:nvSpPr>
          <p:cNvPr id="74905" name="Rectangle 153">
            <a:hlinkClick r:id="" action="ppaction://noaction"/>
            <a:extLst>
              <a:ext uri="{FF2B5EF4-FFF2-40B4-BE49-F238E27FC236}">
                <a16:creationId xmlns:a16="http://schemas.microsoft.com/office/drawing/2014/main" id="{56571360-897F-4C49-D114-B8EC872E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2746375"/>
            <a:ext cx="22002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FEB9CAB-6745-D075-ED51-EB30F9351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of a Play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D89B7B46-8AEE-3942-109A-E5DBA3B5B0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FF9900"/>
                </a:solidFill>
              </a:rPr>
              <a:t>Theater artists</a:t>
            </a:r>
            <a:r>
              <a:rPr lang="en-US" altLang="en-US" sz="2800" b="1">
                <a:solidFill>
                  <a:srgbClr val="FFFFA3"/>
                </a:solidFill>
              </a:rPr>
              <a:t> </a:t>
            </a:r>
            <a:r>
              <a:rPr lang="en-US" altLang="en-US" sz="2800">
                <a:solidFill>
                  <a:srgbClr val="FFFFA3"/>
                </a:solidFill>
              </a:rPr>
              <a:t>include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A3"/>
                </a:solidFill>
              </a:rPr>
              <a:t>Actors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A3"/>
                </a:solidFill>
              </a:rPr>
              <a:t>Directors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A3"/>
                </a:solidFill>
              </a:rPr>
              <a:t>Lighting technicians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A3"/>
                </a:solidFill>
              </a:rPr>
              <a:t>Stage crew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2800">
              <a:solidFill>
                <a:srgbClr val="FFFFA3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/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58FBA7FC-1F53-CD22-9D41-0E309107697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988" y="2171700"/>
            <a:ext cx="4065587" cy="296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47" name="Picture 39">
            <a:extLst>
              <a:ext uri="{FF2B5EF4-FFF2-40B4-BE49-F238E27FC236}">
                <a16:creationId xmlns:a16="http://schemas.microsoft.com/office/drawing/2014/main" id="{1A0EED7E-2635-B407-30EC-FE19611B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327275"/>
            <a:ext cx="3486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Text Box 2">
            <a:extLst>
              <a:ext uri="{FF2B5EF4-FFF2-40B4-BE49-F238E27FC236}">
                <a16:creationId xmlns:a16="http://schemas.microsoft.com/office/drawing/2014/main" id="{59DF242F-38DC-8BDF-F0D8-36748D2C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001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</a:rPr>
              <a:t>Stages </a:t>
            </a:r>
            <a:r>
              <a:rPr lang="en-US" altLang="en-US" sz="2400">
                <a:solidFill>
                  <a:srgbClr val="FFFFA3"/>
                </a:solidFill>
              </a:rPr>
              <a:t>can have many different sizes and layouts.</a:t>
            </a:r>
          </a:p>
        </p:txBody>
      </p:sp>
      <p:sp>
        <p:nvSpPr>
          <p:cNvPr id="68638" name="Text Box 30">
            <a:extLst>
              <a:ext uri="{FF2B5EF4-FFF2-40B4-BE49-F238E27FC236}">
                <a16:creationId xmlns:a16="http://schemas.microsoft.com/office/drawing/2014/main" id="{1359F983-84C2-575D-3CFC-9CFD4236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289175"/>
            <a:ext cx="402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400" b="1">
                <a:solidFill>
                  <a:srgbClr val="FFFFA3"/>
                </a:solidFill>
              </a:rPr>
              <a:t>“Thrust” stage</a:t>
            </a:r>
            <a:endParaRPr lang="en-US" altLang="en-US" sz="2400">
              <a:solidFill>
                <a:srgbClr val="FFFFA3"/>
              </a:solidFill>
            </a:endParaRPr>
          </a:p>
        </p:txBody>
      </p:sp>
      <p:sp>
        <p:nvSpPr>
          <p:cNvPr id="68641" name="Rectangle 33">
            <a:extLst>
              <a:ext uri="{FF2B5EF4-FFF2-40B4-BE49-F238E27FC236}">
                <a16:creationId xmlns:a16="http://schemas.microsoft.com/office/drawing/2014/main" id="{ADB5A26C-7A7F-B01B-CEDA-D0DABBE0A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  <p:sp>
        <p:nvSpPr>
          <p:cNvPr id="68643" name="Text Box 35">
            <a:extLst>
              <a:ext uri="{FF2B5EF4-FFF2-40B4-BE49-F238E27FC236}">
                <a16:creationId xmlns:a16="http://schemas.microsoft.com/office/drawing/2014/main" id="{7DBCC75A-4FE0-78FF-09D5-8802B6C7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2835275"/>
            <a:ext cx="4025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The stage extends into the viewing area.</a:t>
            </a:r>
          </a:p>
        </p:txBody>
      </p:sp>
      <p:sp>
        <p:nvSpPr>
          <p:cNvPr id="68644" name="Text Box 36">
            <a:extLst>
              <a:ext uri="{FF2B5EF4-FFF2-40B4-BE49-F238E27FC236}">
                <a16:creationId xmlns:a16="http://schemas.microsoft.com/office/drawing/2014/main" id="{468AF729-8C5A-497B-71F1-6ED678D9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743325"/>
            <a:ext cx="402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The audience surrounds the stage on three sides.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13">
            <a:extLst>
              <a:ext uri="{FF2B5EF4-FFF2-40B4-BE49-F238E27FC236}">
                <a16:creationId xmlns:a16="http://schemas.microsoft.com/office/drawing/2014/main" id="{5174D14D-56A3-367E-528D-1DD17CA0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99"/>
                </a:solidFill>
              </a:rPr>
              <a:t>“In the round” stage</a:t>
            </a:r>
            <a:r>
              <a:rPr lang="en-US" altLang="en-US" sz="2400">
                <a:solidFill>
                  <a:srgbClr val="FFFF99"/>
                </a:solidFill>
              </a:rPr>
              <a:t> is surrounded by an audience on all sides.</a:t>
            </a:r>
          </a:p>
        </p:txBody>
      </p:sp>
      <p:sp>
        <p:nvSpPr>
          <p:cNvPr id="97294" name="Text Box 14">
            <a:extLst>
              <a:ext uri="{FF2B5EF4-FFF2-40B4-BE49-F238E27FC236}">
                <a16:creationId xmlns:a16="http://schemas.microsoft.com/office/drawing/2014/main" id="{9E73A319-8F95-DE1B-B008-61C24D31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2038350"/>
            <a:ext cx="402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/>
          </a:p>
        </p:txBody>
      </p:sp>
      <p:sp>
        <p:nvSpPr>
          <p:cNvPr id="97297" name="Rectangle 17">
            <a:extLst>
              <a:ext uri="{FF2B5EF4-FFF2-40B4-BE49-F238E27FC236}">
                <a16:creationId xmlns:a16="http://schemas.microsoft.com/office/drawing/2014/main" id="{1F5F561E-7E87-7714-7160-D9DC48395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  <p:pic>
        <p:nvPicPr>
          <p:cNvPr id="97303" name="Picture 23">
            <a:extLst>
              <a:ext uri="{FF2B5EF4-FFF2-40B4-BE49-F238E27FC236}">
                <a16:creationId xmlns:a16="http://schemas.microsoft.com/office/drawing/2014/main" id="{A1210759-5584-6CE5-F204-6A0C4C56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2593975"/>
            <a:ext cx="3486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61" name="Picture 21">
            <a:extLst>
              <a:ext uri="{FF2B5EF4-FFF2-40B4-BE49-F238E27FC236}">
                <a16:creationId xmlns:a16="http://schemas.microsoft.com/office/drawing/2014/main" id="{28DAEC82-BAF1-2685-EB94-21EFE6D4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7" b="30426"/>
          <a:stretch>
            <a:fillRect/>
          </a:stretch>
        </p:blipFill>
        <p:spPr bwMode="auto">
          <a:xfrm>
            <a:off x="3354388" y="3500438"/>
            <a:ext cx="254317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7" name="Text Box 7">
            <a:extLst>
              <a:ext uri="{FF2B5EF4-FFF2-40B4-BE49-F238E27FC236}">
                <a16:creationId xmlns:a16="http://schemas.microsoft.com/office/drawing/2014/main" id="{7B0941B8-6AAD-CB57-CC0F-2F56EF44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808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61963" indent="-3476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99"/>
                </a:solidFill>
              </a:rPr>
              <a:t>Proscenium stage</a:t>
            </a:r>
            <a:endParaRPr lang="en-US" altLang="en-US" sz="2400">
              <a:solidFill>
                <a:srgbClr val="FFFF99"/>
              </a:solidFill>
            </a:endParaRP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A2870AC6-2315-78BC-4A8B-EDEA6C28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2038350"/>
            <a:ext cx="402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/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76693D78-1E6D-1F33-A29C-0C6631850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  <p:sp>
        <p:nvSpPr>
          <p:cNvPr id="138255" name="Text Box 15">
            <a:extLst>
              <a:ext uri="{FF2B5EF4-FFF2-40B4-BE49-F238E27FC236}">
                <a16:creationId xmlns:a16="http://schemas.microsoft.com/office/drawing/2014/main" id="{D5477F2C-8595-E9CF-9EAD-FACC469C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22463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61963" indent="-3476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99"/>
                </a:solidFill>
              </a:rPr>
              <a:t>The playing area extends behind an opening called a “proscenium arch.”</a:t>
            </a:r>
          </a:p>
        </p:txBody>
      </p:sp>
      <p:sp>
        <p:nvSpPr>
          <p:cNvPr id="138256" name="Text Box 16">
            <a:extLst>
              <a:ext uri="{FF2B5EF4-FFF2-40B4-BE49-F238E27FC236}">
                <a16:creationId xmlns:a16="http://schemas.microsoft.com/office/drawing/2014/main" id="{F9E7E2C5-0DDF-19AC-E42A-CDA40D1C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830513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61963" indent="-3476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99"/>
                </a:solidFill>
              </a:rPr>
              <a:t>The audience sits on one side looking into the action.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9CF2E4EE-FB3E-BA45-CA53-FC0E6CC92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4159250"/>
            <a:ext cx="1590675" cy="396875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99"/>
                </a:solidFill>
              </a:rPr>
              <a:t>upstage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181F07EE-F9EF-2D56-227F-31B7E82E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5475288"/>
            <a:ext cx="1616075" cy="396875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99"/>
                </a:solidFill>
              </a:rPr>
              <a:t>downstage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94EF351F-D328-D71F-F2B2-D0F2E1A7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4616450"/>
            <a:ext cx="1616075" cy="396875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99"/>
                </a:solidFill>
              </a:rPr>
              <a:t>stage left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61434C00-FEA4-32AF-60CD-8BBBA995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4616450"/>
            <a:ext cx="1616075" cy="396875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99"/>
                </a:solidFill>
              </a:rPr>
              <a:t>stage right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CCFA65F5-AB6E-6B1A-2354-D9A43ACDD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388870A6-7FBB-686D-355C-571CD8A09A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2822575"/>
            <a:ext cx="4325937" cy="330835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	Stages in Shakespeare’s time </a:t>
            </a:r>
            <a:r>
              <a:rPr lang="en-US" altLang="en-US" sz="2800">
                <a:solidFill>
                  <a:srgbClr val="FFFFA3"/>
                </a:solidFill>
              </a:rPr>
              <a:t>were thrust stages.</a:t>
            </a:r>
          </a:p>
          <a:p>
            <a:endParaRPr lang="en-US" altLang="en-US" sz="2800"/>
          </a:p>
        </p:txBody>
      </p:sp>
      <p:pic>
        <p:nvPicPr>
          <p:cNvPr id="169988" name="Picture 4">
            <a:extLst>
              <a:ext uri="{FF2B5EF4-FFF2-40B4-BE49-F238E27FC236}">
                <a16:creationId xmlns:a16="http://schemas.microsoft.com/office/drawing/2014/main" id="{868C5B13-CC91-C093-8218-03EEF3A770E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79538"/>
            <a:ext cx="3317875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2" name="Picture 36">
            <a:extLst>
              <a:ext uri="{FF2B5EF4-FFF2-40B4-BE49-F238E27FC236}">
                <a16:creationId xmlns:a16="http://schemas.microsoft.com/office/drawing/2014/main" id="{1C035F04-F274-7B49-4975-52F97F8E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443163"/>
            <a:ext cx="3486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3" name="Picture 37">
            <a:extLst>
              <a:ext uri="{FF2B5EF4-FFF2-40B4-BE49-F238E27FC236}">
                <a16:creationId xmlns:a16="http://schemas.microsoft.com/office/drawing/2014/main" id="{91EBCA5F-4927-1717-06DE-C216C5DE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443163"/>
            <a:ext cx="3486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99E2E13B-EFDC-E73D-E49E-12B040FA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001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1775" indent="2254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A </a:t>
            </a:r>
            <a:r>
              <a:rPr lang="en-US" altLang="en-US" sz="2400" b="1">
                <a:solidFill>
                  <a:srgbClr val="FFFF99"/>
                </a:solidFill>
              </a:rPr>
              <a:t>drama</a:t>
            </a:r>
            <a:r>
              <a:rPr lang="en-US" altLang="en-US" sz="2400">
                <a:solidFill>
                  <a:srgbClr val="FFFF99"/>
                </a:solidFill>
              </a:rPr>
              <a:t> is a story enacted onstage for a live audience. 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B835C9D6-446F-4ADE-E0BA-83D5A1DDD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Drama?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37D07E6E-EE55-504D-0780-0B78F1639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001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001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</a:rPr>
              <a:t>Scene design</a:t>
            </a:r>
            <a:r>
              <a:rPr lang="en-US" altLang="en-US" sz="2400">
                <a:solidFill>
                  <a:srgbClr val="FFFFA3"/>
                </a:solidFill>
              </a:rPr>
              <a:t> transforms a bare stage into the world of the play. Scene design consists of</a:t>
            </a:r>
          </a:p>
        </p:txBody>
      </p:sp>
      <p:sp>
        <p:nvSpPr>
          <p:cNvPr id="69656" name="Text Box 24">
            <a:extLst>
              <a:ext uri="{FF2B5EF4-FFF2-40B4-BE49-F238E27FC236}">
                <a16:creationId xmlns:a16="http://schemas.microsoft.com/office/drawing/2014/main" id="{FB930BB5-8590-36D4-8A9A-2793CC80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929063"/>
            <a:ext cx="290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props</a:t>
            </a:r>
          </a:p>
        </p:txBody>
      </p:sp>
      <p:sp>
        <p:nvSpPr>
          <p:cNvPr id="69658" name="Text Box 26">
            <a:extLst>
              <a:ext uri="{FF2B5EF4-FFF2-40B4-BE49-F238E27FC236}">
                <a16:creationId xmlns:a16="http://schemas.microsoft.com/office/drawing/2014/main" id="{1BD60A56-68CA-D33E-EFB0-2402771F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290763"/>
            <a:ext cx="249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sets</a:t>
            </a:r>
          </a:p>
        </p:txBody>
      </p:sp>
      <p:sp>
        <p:nvSpPr>
          <p:cNvPr id="69660" name="Text Box 28">
            <a:extLst>
              <a:ext uri="{FF2B5EF4-FFF2-40B4-BE49-F238E27FC236}">
                <a16:creationId xmlns:a16="http://schemas.microsoft.com/office/drawing/2014/main" id="{B884D8F5-769B-EE15-9182-C780593D0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379788"/>
            <a:ext cx="256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costumes</a:t>
            </a:r>
          </a:p>
        </p:txBody>
      </p:sp>
      <p:sp>
        <p:nvSpPr>
          <p:cNvPr id="69662" name="Text Box 30">
            <a:extLst>
              <a:ext uri="{FF2B5EF4-FFF2-40B4-BE49-F238E27FC236}">
                <a16:creationId xmlns:a16="http://schemas.microsoft.com/office/drawing/2014/main" id="{225A010E-468D-5E69-FAE8-88EBB013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828925"/>
            <a:ext cx="270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lighting</a:t>
            </a:r>
          </a:p>
        </p:txBody>
      </p:sp>
      <p:sp>
        <p:nvSpPr>
          <p:cNvPr id="69667" name="Rectangle 35">
            <a:extLst>
              <a:ext uri="{FF2B5EF4-FFF2-40B4-BE49-F238E27FC236}">
                <a16:creationId xmlns:a16="http://schemas.microsoft.com/office/drawing/2014/main" id="{46BBC844-60B6-629A-1CA4-41702F74A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  <p:pic>
        <p:nvPicPr>
          <p:cNvPr id="69668" name="Picture 36">
            <a:extLst>
              <a:ext uri="{FF2B5EF4-FFF2-40B4-BE49-F238E27FC236}">
                <a16:creationId xmlns:a16="http://schemas.microsoft.com/office/drawing/2014/main" id="{AF4E5826-A8F3-2A02-728E-FAE4D269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6963"/>
            <a:ext cx="3486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46" name="Picture 34">
            <a:extLst>
              <a:ext uri="{FF2B5EF4-FFF2-40B4-BE49-F238E27FC236}">
                <a16:creationId xmlns:a16="http://schemas.microsoft.com/office/drawing/2014/main" id="{79418B5B-3AA8-773F-8A53-3D3D6E73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143125"/>
            <a:ext cx="2543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47" name="Picture 35">
            <a:extLst>
              <a:ext uri="{FF2B5EF4-FFF2-40B4-BE49-F238E27FC236}">
                <a16:creationId xmlns:a16="http://schemas.microsoft.com/office/drawing/2014/main" id="{8CFCD5B5-2859-6889-75B5-8AC4E354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065338"/>
            <a:ext cx="2543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Text Box 2">
            <a:extLst>
              <a:ext uri="{FF2B5EF4-FFF2-40B4-BE49-F238E27FC236}">
                <a16:creationId xmlns:a16="http://schemas.microsoft.com/office/drawing/2014/main" id="{67254948-1F6B-E939-AE0B-2A222E25E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001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A stage’s </a:t>
            </a:r>
            <a:r>
              <a:rPr lang="en-US" altLang="en-US" sz="2400" b="1">
                <a:solidFill>
                  <a:srgbClr val="FF9900"/>
                </a:solidFill>
              </a:rPr>
              <a:t>set</a:t>
            </a:r>
            <a:r>
              <a:rPr lang="en-US" altLang="en-US" sz="2400">
                <a:solidFill>
                  <a:srgbClr val="FFFFA3"/>
                </a:solidFill>
              </a:rPr>
              <a:t> might be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332681BD-728B-2A29-F622-0BBC84B8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360613"/>
            <a:ext cx="1970088" cy="701675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realistic and detailed</a:t>
            </a:r>
          </a:p>
        </p:txBody>
      </p:sp>
      <p:sp>
        <p:nvSpPr>
          <p:cNvPr id="90142" name="Rectangle 30">
            <a:extLst>
              <a:ext uri="{FF2B5EF4-FFF2-40B4-BE49-F238E27FC236}">
                <a16:creationId xmlns:a16="http://schemas.microsoft.com/office/drawing/2014/main" id="{EB4C54E5-D46B-1393-372F-74F6ECE8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B304CA11-FDA2-7A59-EC9B-89E62B44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2370138"/>
            <a:ext cx="1957387" cy="701675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abstract and minimal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D1B116ED-B177-B975-1825-D70DE753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370013"/>
            <a:ext cx="8086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A </a:t>
            </a:r>
            <a:r>
              <a:rPr lang="en-US" altLang="en-US" sz="2400" b="1">
                <a:solidFill>
                  <a:srgbClr val="FF9900"/>
                </a:solidFill>
              </a:rPr>
              <a:t>lighting </a:t>
            </a:r>
            <a:r>
              <a:rPr lang="en-US" altLang="en-US" sz="2400">
                <a:solidFill>
                  <a:srgbClr val="FFFF99"/>
                </a:solidFill>
              </a:rPr>
              <a:t>director skillfully uses light to change the mood and appearance of the set.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610CEBCF-1ECC-4F92-11ED-0E690BCEC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  <p:pic>
        <p:nvPicPr>
          <p:cNvPr id="143373" name="Picture 13">
            <a:extLst>
              <a:ext uri="{FF2B5EF4-FFF2-40B4-BE49-F238E27FC236}">
                <a16:creationId xmlns:a16="http://schemas.microsoft.com/office/drawing/2014/main" id="{ECF1978C-7F0C-6B7C-046E-384585BB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295525"/>
            <a:ext cx="2543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4" name="Picture 14">
            <a:extLst>
              <a:ext uri="{FF2B5EF4-FFF2-40B4-BE49-F238E27FC236}">
                <a16:creationId xmlns:a16="http://schemas.microsoft.com/office/drawing/2014/main" id="{FA976FEF-3541-BA3E-B617-842F58C0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2295525"/>
            <a:ext cx="2543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00" name="Picture 44">
            <a:extLst>
              <a:ext uri="{FF2B5EF4-FFF2-40B4-BE49-F238E27FC236}">
                <a16:creationId xmlns:a16="http://schemas.microsoft.com/office/drawing/2014/main" id="{A3DB6703-C602-38A1-197F-EFDD7663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276600"/>
            <a:ext cx="17430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2" name="Picture 26">
            <a:extLst>
              <a:ext uri="{FF2B5EF4-FFF2-40B4-BE49-F238E27FC236}">
                <a16:creationId xmlns:a16="http://schemas.microsoft.com/office/drawing/2014/main" id="{520BFD85-F73D-14B5-8605-99F936F7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3750"/>
            <a:ext cx="1744663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>
            <a:extLst>
              <a:ext uri="{FF2B5EF4-FFF2-40B4-BE49-F238E27FC236}">
                <a16:creationId xmlns:a16="http://schemas.microsoft.com/office/drawing/2014/main" id="{6D4200D3-0849-F8ED-01C7-94373C98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4025" indent="-3397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The costume director works with the director </a:t>
            </a:r>
            <a:r>
              <a:rPr lang="en-US" altLang="en-US" sz="2400">
                <a:solidFill>
                  <a:srgbClr val="FFFFA3"/>
                </a:solidFill>
              </a:rPr>
              <a:t>to design the actors’ </a:t>
            </a:r>
            <a:r>
              <a:rPr lang="en-US" altLang="en-US" sz="2400" b="1">
                <a:solidFill>
                  <a:srgbClr val="FF9900"/>
                </a:solidFill>
              </a:rPr>
              <a:t>costumes.</a:t>
            </a:r>
          </a:p>
        </p:txBody>
      </p:sp>
      <p:sp>
        <p:nvSpPr>
          <p:cNvPr id="70676" name="Text Box 20">
            <a:extLst>
              <a:ext uri="{FF2B5EF4-FFF2-40B4-BE49-F238E27FC236}">
                <a16:creationId xmlns:a16="http://schemas.microsoft.com/office/drawing/2014/main" id="{61FA3695-5E74-BAE3-BD6D-3B49BDE8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2284413"/>
            <a:ext cx="808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Like sets, costumes can be</a:t>
            </a:r>
          </a:p>
        </p:txBody>
      </p:sp>
      <p:sp>
        <p:nvSpPr>
          <p:cNvPr id="70680" name="Text Box 24">
            <a:extLst>
              <a:ext uri="{FF2B5EF4-FFF2-40B4-BE49-F238E27FC236}">
                <a16:creationId xmlns:a16="http://schemas.microsoft.com/office/drawing/2014/main" id="{999E618B-58BA-C465-1805-FC6D6417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3167063"/>
            <a:ext cx="1363663" cy="396875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detailed</a:t>
            </a:r>
          </a:p>
        </p:txBody>
      </p:sp>
      <p:sp>
        <p:nvSpPr>
          <p:cNvPr id="70684" name="Text Box 28">
            <a:extLst>
              <a:ext uri="{FF2B5EF4-FFF2-40B4-BE49-F238E27FC236}">
                <a16:creationId xmlns:a16="http://schemas.microsoft.com/office/drawing/2014/main" id="{A04F360B-ED29-3BDA-D381-00DF0C53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2406650"/>
            <a:ext cx="178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/>
          </a:p>
        </p:txBody>
      </p:sp>
      <p:sp>
        <p:nvSpPr>
          <p:cNvPr id="70681" name="Text Box 25">
            <a:extLst>
              <a:ext uri="{FF2B5EF4-FFF2-40B4-BE49-F238E27FC236}">
                <a16:creationId xmlns:a16="http://schemas.microsoft.com/office/drawing/2014/main" id="{6853A241-84CF-2E43-4E13-2658B28A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3162300"/>
            <a:ext cx="1366837" cy="396875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minimal</a:t>
            </a:r>
          </a:p>
        </p:txBody>
      </p:sp>
      <p:sp>
        <p:nvSpPr>
          <p:cNvPr id="70689" name="Rectangle 33">
            <a:extLst>
              <a:ext uri="{FF2B5EF4-FFF2-40B4-BE49-F238E27FC236}">
                <a16:creationId xmlns:a16="http://schemas.microsoft.com/office/drawing/2014/main" id="{0ABD1B1E-7550-2033-192D-61C3F8A8C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0" name="Picture 14">
            <a:extLst>
              <a:ext uri="{FF2B5EF4-FFF2-40B4-BE49-F238E27FC236}">
                <a16:creationId xmlns:a16="http://schemas.microsoft.com/office/drawing/2014/main" id="{53A1A6F6-83D4-A73F-F886-4EA4A78D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r="16449"/>
          <a:stretch>
            <a:fillRect/>
          </a:stretch>
        </p:blipFill>
        <p:spPr bwMode="auto">
          <a:xfrm>
            <a:off x="6537325" y="2568575"/>
            <a:ext cx="17573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>
            <a:extLst>
              <a:ext uri="{FF2B5EF4-FFF2-40B4-BE49-F238E27FC236}">
                <a16:creationId xmlns:a16="http://schemas.microsoft.com/office/drawing/2014/main" id="{F9103153-3BA6-2686-DD60-ECF70244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9"/>
          <a:stretch>
            <a:fillRect/>
          </a:stretch>
        </p:blipFill>
        <p:spPr bwMode="auto">
          <a:xfrm>
            <a:off x="4551363" y="2568575"/>
            <a:ext cx="1733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>
            <a:extLst>
              <a:ext uri="{FF2B5EF4-FFF2-40B4-BE49-F238E27FC236}">
                <a16:creationId xmlns:a16="http://schemas.microsoft.com/office/drawing/2014/main" id="{989338FE-65EB-BAA3-3DB4-25CA8DB9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8310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</a:rPr>
              <a:t>Props</a:t>
            </a:r>
            <a:r>
              <a:rPr lang="en-US" altLang="en-US" sz="2400">
                <a:solidFill>
                  <a:srgbClr val="FFFFA3"/>
                </a:solidFill>
              </a:rPr>
              <a:t> (short for </a:t>
            </a:r>
            <a:r>
              <a:rPr lang="en-US" altLang="en-US" sz="2400" i="1">
                <a:solidFill>
                  <a:srgbClr val="FFFFA3"/>
                </a:solidFill>
              </a:rPr>
              <a:t>properties</a:t>
            </a:r>
            <a:r>
              <a:rPr lang="en-US" altLang="en-US" sz="2400">
                <a:solidFill>
                  <a:srgbClr val="FFFFA3"/>
                </a:solidFill>
              </a:rPr>
              <a:t>) are items that the characters carry or handle onstage.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8F40BD11-1CF5-7DF1-D593-1A093DFA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4527550"/>
            <a:ext cx="8086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01638" indent="-2873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The person in charge of props must make sure that the right props are available to the actors at the right moments.</a:t>
            </a:r>
          </a:p>
        </p:txBody>
      </p:sp>
      <p:pic>
        <p:nvPicPr>
          <p:cNvPr id="91149" name="Picture 13">
            <a:extLst>
              <a:ext uri="{FF2B5EF4-FFF2-40B4-BE49-F238E27FC236}">
                <a16:creationId xmlns:a16="http://schemas.microsoft.com/office/drawing/2014/main" id="{C82C76C7-B25C-CA47-3AE6-D1289994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6857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11">
            <a:extLst>
              <a:ext uri="{FF2B5EF4-FFF2-40B4-BE49-F238E27FC236}">
                <a16:creationId xmlns:a16="http://schemas.microsoft.com/office/drawing/2014/main" id="{06A9622A-EC2E-9CD0-94A1-B88D8ECF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568575"/>
            <a:ext cx="1689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3" name="Rectangle 17">
            <a:extLst>
              <a:ext uri="{FF2B5EF4-FFF2-40B4-BE49-F238E27FC236}">
                <a16:creationId xmlns:a16="http://schemas.microsoft.com/office/drawing/2014/main" id="{ED71BDA0-B24E-7A36-8091-7FF175B52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the Stage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A50794AA-BD9B-054B-45A2-D4B898F4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001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The characters’ speech may take any of the following forms.</a:t>
            </a:r>
          </a:p>
        </p:txBody>
      </p:sp>
      <p:graphicFrame>
        <p:nvGraphicFramePr>
          <p:cNvPr id="77878" name="Group 54">
            <a:extLst>
              <a:ext uri="{FF2B5EF4-FFF2-40B4-BE49-F238E27FC236}">
                <a16:creationId xmlns:a16="http://schemas.microsoft.com/office/drawing/2014/main" id="{FFF03FFB-43E1-50F5-6E83-115A2E0B7474}"/>
              </a:ext>
            </a:extLst>
          </p:cNvPr>
          <p:cNvGraphicFramePr>
            <a:graphicFrameLocks noGrp="1"/>
          </p:cNvGraphicFramePr>
          <p:nvPr/>
        </p:nvGraphicFramePr>
        <p:xfrm>
          <a:off x="498475" y="2282825"/>
          <a:ext cx="8112125" cy="3041650"/>
        </p:xfrm>
        <a:graphic>
          <a:graphicData uri="http://schemas.openxmlformats.org/drawingml/2006/table">
            <a:tbl>
              <a:tblPr/>
              <a:tblGrid>
                <a:gridCol w="8112125">
                  <a:extLst>
                    <a:ext uri="{9D8B030D-6E8A-4147-A177-3AD203B41FA5}">
                      <a16:colId xmlns:a16="http://schemas.microsoft.com/office/drawing/2014/main" val="378694012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0922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5875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2044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501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959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416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873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3307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Dialogue: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conversations of characters onstage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64360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0922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5875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2044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501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959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416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873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3307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99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Monologue: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A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long speech given by one character to 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11043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0922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5875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2044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501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959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416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873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3307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99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Soliloquy: 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A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speech by a character alone onstage to himself or herself or to the audience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027929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10287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5240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812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4384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956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3528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8100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2672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99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Asides: 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remarks made to the audience or to one character; the other characters onstage do not hear an aside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60946"/>
                  </a:ext>
                </a:extLst>
              </a:tr>
            </a:tbl>
          </a:graphicData>
        </a:graphic>
      </p:graphicFrame>
      <p:sp>
        <p:nvSpPr>
          <p:cNvPr id="77871" name="Rectangle 47">
            <a:extLst>
              <a:ext uri="{FF2B5EF4-FFF2-40B4-BE49-F238E27FC236}">
                <a16:creationId xmlns:a16="http://schemas.microsoft.com/office/drawing/2014/main" id="{658328A2-F369-732D-00A2-D143DD870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Characters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2" name="Picture 42">
            <a:extLst>
              <a:ext uri="{FF2B5EF4-FFF2-40B4-BE49-F238E27FC236}">
                <a16:creationId xmlns:a16="http://schemas.microsoft.com/office/drawing/2014/main" id="{7EA7815A-2310-DA8D-5FEF-8DD28F92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479675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Text Box 2">
            <a:extLst>
              <a:ext uri="{FF2B5EF4-FFF2-40B4-BE49-F238E27FC236}">
                <a16:creationId xmlns:a16="http://schemas.microsoft.com/office/drawing/2014/main" id="{DE7B63CF-0796-F0DB-8DA0-E88DFA232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0013"/>
            <a:ext cx="829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Finally, a play needs an audience to</a:t>
            </a:r>
          </a:p>
        </p:txBody>
      </p:sp>
      <p:sp>
        <p:nvSpPr>
          <p:cNvPr id="102428" name="Text Box 28">
            <a:extLst>
              <a:ext uri="{FF2B5EF4-FFF2-40B4-BE49-F238E27FC236}">
                <a16:creationId xmlns:a16="http://schemas.microsoft.com/office/drawing/2014/main" id="{06F08611-91A1-65A2-2B6B-5C5DFC501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27250"/>
            <a:ext cx="4773613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experience the performance</a:t>
            </a:r>
          </a:p>
        </p:txBody>
      </p:sp>
      <p:sp>
        <p:nvSpPr>
          <p:cNvPr id="102429" name="Text Box 29">
            <a:extLst>
              <a:ext uri="{FF2B5EF4-FFF2-40B4-BE49-F238E27FC236}">
                <a16:creationId xmlns:a16="http://schemas.microsoft.com/office/drawing/2014/main" id="{0ACCD3E6-137C-991C-7F84-116A7278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3454400"/>
            <a:ext cx="4765675" cy="4572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understand the story</a:t>
            </a:r>
          </a:p>
        </p:txBody>
      </p:sp>
      <p:sp>
        <p:nvSpPr>
          <p:cNvPr id="102430" name="Text Box 30">
            <a:extLst>
              <a:ext uri="{FF2B5EF4-FFF2-40B4-BE49-F238E27FC236}">
                <a16:creationId xmlns:a16="http://schemas.microsoft.com/office/drawing/2014/main" id="{3E0C1A6C-D349-63F0-6DDC-2C2BD3C5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894263"/>
            <a:ext cx="4795837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respond to the characters</a:t>
            </a:r>
          </a:p>
        </p:txBody>
      </p:sp>
      <p:sp>
        <p:nvSpPr>
          <p:cNvPr id="102436" name="Rectangle 36">
            <a:extLst>
              <a:ext uri="{FF2B5EF4-FFF2-40B4-BE49-F238E27FC236}">
                <a16:creationId xmlns:a16="http://schemas.microsoft.com/office/drawing/2014/main" id="{48AA25C5-D4E0-3E7C-5498-CEFEF5FDB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Audience</a:t>
            </a:r>
          </a:p>
        </p:txBody>
      </p:sp>
      <p:sp>
        <p:nvSpPr>
          <p:cNvPr id="102440" name="AutoShape 4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7197CAD-9891-8679-0D5C-400A0F96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8" grpId="0" animBg="1"/>
      <p:bldP spid="102429" grpId="0" animBg="1"/>
      <p:bldP spid="1024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Rectangle 13">
            <a:extLst>
              <a:ext uri="{FF2B5EF4-FFF2-40B4-BE49-F238E27FC236}">
                <a16:creationId xmlns:a16="http://schemas.microsoft.com/office/drawing/2014/main" id="{B8AD93F2-FE16-89B3-7993-ED69CFD8B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84488"/>
            <a:ext cx="8229600" cy="792162"/>
          </a:xfrm>
        </p:spPr>
        <p:txBody>
          <a:bodyPr/>
          <a:lstStyle/>
          <a:p>
            <a:r>
              <a:rPr lang="en-US" altLang="en-US"/>
              <a:t>The End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>
            <a:extLst>
              <a:ext uri="{FF2B5EF4-FFF2-40B4-BE49-F238E27FC236}">
                <a16:creationId xmlns:a16="http://schemas.microsoft.com/office/drawing/2014/main" id="{B967BA78-8F5C-6E16-265B-AE9D19C2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>
            <a:extLst>
              <a:ext uri="{FF2B5EF4-FFF2-40B4-BE49-F238E27FC236}">
                <a16:creationId xmlns:a16="http://schemas.microsoft.com/office/drawing/2014/main" id="{EBA0CA05-9809-FCF1-6A51-F77A6EFB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Drama?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955C069D-5D91-4242-3909-7D3F83E22D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1455738"/>
            <a:ext cx="5100637" cy="4530725"/>
          </a:xfrm>
        </p:spPr>
        <p:txBody>
          <a:bodyPr/>
          <a:lstStyle/>
          <a:p>
            <a:r>
              <a:rPr lang="en-US" altLang="en-US" sz="2800" b="1">
                <a:solidFill>
                  <a:srgbClr val="FF9900"/>
                </a:solidFill>
              </a:rPr>
              <a:t>Origins of Drama</a:t>
            </a:r>
          </a:p>
          <a:p>
            <a:pPr lvl="1"/>
            <a:r>
              <a:rPr lang="en-US" altLang="en-US" sz="2400">
                <a:solidFill>
                  <a:srgbClr val="FFFF99"/>
                </a:solidFill>
              </a:rPr>
              <a:t>The word </a:t>
            </a:r>
            <a:r>
              <a:rPr lang="en-US" altLang="en-US" sz="2400" i="1">
                <a:solidFill>
                  <a:srgbClr val="FFFF99"/>
                </a:solidFill>
              </a:rPr>
              <a:t>drama</a:t>
            </a:r>
            <a:r>
              <a:rPr lang="en-US" altLang="en-US" sz="2400">
                <a:solidFill>
                  <a:srgbClr val="FFFF99"/>
                </a:solidFill>
              </a:rPr>
              <a:t> comes from the Greek verb </a:t>
            </a:r>
            <a:r>
              <a:rPr lang="en-US" altLang="en-US" sz="2400" i="1">
                <a:solidFill>
                  <a:srgbClr val="FFFF99"/>
                </a:solidFill>
              </a:rPr>
              <a:t>dran, </a:t>
            </a:r>
            <a:r>
              <a:rPr lang="en-US" altLang="en-US" sz="2400">
                <a:solidFill>
                  <a:srgbClr val="FFFF99"/>
                </a:solidFill>
              </a:rPr>
              <a:t>which means “to do.”</a:t>
            </a:r>
          </a:p>
          <a:p>
            <a:pPr lvl="2"/>
            <a:r>
              <a:rPr lang="en-US" altLang="en-US" sz="2000">
                <a:solidFill>
                  <a:srgbClr val="FFFFA3"/>
                </a:solidFill>
              </a:rPr>
              <a:t>The earliest known plays . . .</a:t>
            </a:r>
          </a:p>
          <a:p>
            <a:pPr lvl="3"/>
            <a:r>
              <a:rPr lang="en-US" altLang="en-US" sz="1800">
                <a:solidFill>
                  <a:srgbClr val="FFFFA3"/>
                </a:solidFill>
              </a:rPr>
              <a:t>were written around the fifth century B.C. </a:t>
            </a:r>
          </a:p>
          <a:p>
            <a:pPr lvl="3"/>
            <a:r>
              <a:rPr lang="en-US" altLang="en-US" sz="1800">
                <a:solidFill>
                  <a:srgbClr val="FFFFA3"/>
                </a:solidFill>
              </a:rPr>
              <a:t>produced for festivals to honor Dionysus, the god of wine and fertility</a:t>
            </a:r>
          </a:p>
          <a:p>
            <a:pPr lvl="1"/>
            <a:endParaRPr lang="en-US" altLang="en-US" sz="2400">
              <a:solidFill>
                <a:srgbClr val="FFFFA3"/>
              </a:solidFill>
            </a:endParaRPr>
          </a:p>
          <a:p>
            <a:pPr lvl="1"/>
            <a:endParaRPr lang="en-US" altLang="en-US" sz="2400">
              <a:solidFill>
                <a:srgbClr val="FFFFA3"/>
              </a:solidFill>
            </a:endParaRPr>
          </a:p>
          <a:p>
            <a:endParaRPr lang="en-US" altLang="en-US" sz="2800"/>
          </a:p>
        </p:txBody>
      </p:sp>
      <p:pic>
        <p:nvPicPr>
          <p:cNvPr id="160776" name="Picture 8">
            <a:extLst>
              <a:ext uri="{FF2B5EF4-FFF2-40B4-BE49-F238E27FC236}">
                <a16:creationId xmlns:a16="http://schemas.microsoft.com/office/drawing/2014/main" id="{4A5FE812-8BC4-B892-1E80-52C969C174F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913" y="1531938"/>
            <a:ext cx="2973387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extLst>
              <a:ext uri="{FF2B5EF4-FFF2-40B4-BE49-F238E27FC236}">
                <a16:creationId xmlns:a16="http://schemas.microsoft.com/office/drawing/2014/main" id="{145B26F1-2323-477D-2BC1-A92E2136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001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1775" indent="2254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Like the plot of a story, the plot of a play involves characters who face a problem or </a:t>
            </a:r>
            <a:r>
              <a:rPr lang="en-US" altLang="en-US" sz="2400" b="1">
                <a:solidFill>
                  <a:srgbClr val="FFFF99"/>
                </a:solidFill>
              </a:rPr>
              <a:t>conflict.</a:t>
            </a:r>
          </a:p>
        </p:txBody>
      </p:sp>
      <p:sp>
        <p:nvSpPr>
          <p:cNvPr id="59405" name="Text Box 13">
            <a:extLst>
              <a:ext uri="{FF2B5EF4-FFF2-40B4-BE49-F238E27FC236}">
                <a16:creationId xmlns:a16="http://schemas.microsoft.com/office/drawing/2014/main" id="{981074FF-68FA-F9B1-3AF5-A6956747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2281238"/>
            <a:ext cx="38465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9900"/>
                </a:solidFill>
              </a:rPr>
              <a:t>Climax</a:t>
            </a:r>
          </a:p>
          <a:p>
            <a:pPr algn="ctr" eaLnBrk="0" hangingPunct="0"/>
            <a:r>
              <a:rPr lang="en-US" altLang="en-US" sz="2000">
                <a:solidFill>
                  <a:srgbClr val="FFFF99"/>
                </a:solidFill>
              </a:rPr>
              <a:t>point of highest tension;</a:t>
            </a:r>
            <a:br>
              <a:rPr lang="en-US" altLang="en-US" sz="2000">
                <a:solidFill>
                  <a:srgbClr val="FFFF99"/>
                </a:solidFill>
              </a:rPr>
            </a:br>
            <a:r>
              <a:rPr lang="en-US" altLang="en-US" sz="2000">
                <a:solidFill>
                  <a:srgbClr val="FFFF99"/>
                </a:solidFill>
              </a:rPr>
              <a:t>action determines how the conflict will be resolved</a:t>
            </a:r>
          </a:p>
        </p:txBody>
      </p:sp>
      <p:sp>
        <p:nvSpPr>
          <p:cNvPr id="59406" name="Text Box 14">
            <a:extLst>
              <a:ext uri="{FF2B5EF4-FFF2-40B4-BE49-F238E27FC236}">
                <a16:creationId xmlns:a16="http://schemas.microsoft.com/office/drawing/2014/main" id="{9F4A35B6-5E70-465D-4EDB-971BC0B5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557713"/>
            <a:ext cx="2660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9900"/>
                </a:solidFill>
              </a:rPr>
              <a:t>Resolution</a:t>
            </a:r>
          </a:p>
          <a:p>
            <a:pPr eaLnBrk="0" hangingPunct="0"/>
            <a:r>
              <a:rPr lang="en-US" altLang="en-US" sz="2000">
                <a:solidFill>
                  <a:srgbClr val="FFFF99"/>
                </a:solidFill>
              </a:rPr>
              <a:t>conflict is resolved;</a:t>
            </a:r>
          </a:p>
          <a:p>
            <a:pPr eaLnBrk="0" hangingPunct="0"/>
            <a:r>
              <a:rPr lang="en-US" altLang="en-US" sz="2000">
                <a:solidFill>
                  <a:srgbClr val="FFFF99"/>
                </a:solidFill>
              </a:rPr>
              <a:t>play ends</a:t>
            </a:r>
          </a:p>
        </p:txBody>
      </p:sp>
      <p:sp>
        <p:nvSpPr>
          <p:cNvPr id="59407" name="Text Box 15">
            <a:extLst>
              <a:ext uri="{FF2B5EF4-FFF2-40B4-BE49-F238E27FC236}">
                <a16:creationId xmlns:a16="http://schemas.microsoft.com/office/drawing/2014/main" id="{03E4D0F4-C49E-D290-78BF-41290B41D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363913"/>
            <a:ext cx="2192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9900"/>
                </a:solidFill>
              </a:rPr>
              <a:t>Complications</a:t>
            </a:r>
          </a:p>
          <a:p>
            <a:pPr eaLnBrk="0" hangingPunct="0"/>
            <a:r>
              <a:rPr lang="en-US" altLang="en-US" sz="2000">
                <a:solidFill>
                  <a:srgbClr val="FFFF99"/>
                </a:solidFill>
              </a:rPr>
              <a:t>tension builds</a:t>
            </a:r>
          </a:p>
        </p:txBody>
      </p:sp>
      <p:sp>
        <p:nvSpPr>
          <p:cNvPr id="59416" name="Line 24">
            <a:extLst>
              <a:ext uri="{FF2B5EF4-FFF2-40B4-BE49-F238E27FC236}">
                <a16:creationId xmlns:a16="http://schemas.microsoft.com/office/drawing/2014/main" id="{761F108C-CCD4-A795-3877-4C6B9F887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00" y="4894263"/>
            <a:ext cx="914400" cy="1587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2" name="Line 10">
            <a:extLst>
              <a:ext uri="{FF2B5EF4-FFF2-40B4-BE49-F238E27FC236}">
                <a16:creationId xmlns:a16="http://schemas.microsoft.com/office/drawing/2014/main" id="{FFAF4FBA-CB0C-78AC-30A2-18DE2BA07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3705225"/>
            <a:ext cx="4483100" cy="11938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3" name="Line 11">
            <a:extLst>
              <a:ext uri="{FF2B5EF4-FFF2-40B4-BE49-F238E27FC236}">
                <a16:creationId xmlns:a16="http://schemas.microsoft.com/office/drawing/2014/main" id="{05AE777B-CD2D-325E-370D-14B2DEAD5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3713163"/>
            <a:ext cx="912813" cy="77311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4" name="Oval 12">
            <a:extLst>
              <a:ext uri="{FF2B5EF4-FFF2-40B4-BE49-F238E27FC236}">
                <a16:creationId xmlns:a16="http://schemas.microsoft.com/office/drawing/2014/main" id="{CF4DC8C3-4DE9-56F3-CFDA-626A26B2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3619500"/>
            <a:ext cx="152400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59411" name="Line 19">
            <a:extLst>
              <a:ext uri="{FF2B5EF4-FFF2-40B4-BE49-F238E27FC236}">
                <a16:creationId xmlns:a16="http://schemas.microsoft.com/office/drawing/2014/main" id="{B47A5B62-411A-5419-852E-B7916D9C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8175" y="4475163"/>
            <a:ext cx="914400" cy="1587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12" name="Oval 20">
            <a:extLst>
              <a:ext uri="{FF2B5EF4-FFF2-40B4-BE49-F238E27FC236}">
                <a16:creationId xmlns:a16="http://schemas.microsoft.com/office/drawing/2014/main" id="{554F1490-FD11-4832-41FD-38BA5D948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4408488"/>
            <a:ext cx="152400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59414" name="Oval 22">
            <a:extLst>
              <a:ext uri="{FF2B5EF4-FFF2-40B4-BE49-F238E27FC236}">
                <a16:creationId xmlns:a16="http://schemas.microsoft.com/office/drawing/2014/main" id="{B22349D7-8BED-6C92-864F-50725F625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814888"/>
            <a:ext cx="152400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59415" name="Text Box 23">
            <a:extLst>
              <a:ext uri="{FF2B5EF4-FFF2-40B4-BE49-F238E27FC236}">
                <a16:creationId xmlns:a16="http://schemas.microsoft.com/office/drawing/2014/main" id="{5678D7E8-FBC7-39E6-E26F-2C6CF9F4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4970463"/>
            <a:ext cx="3211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9900"/>
                </a:solidFill>
              </a:rPr>
              <a:t>Exposition</a:t>
            </a:r>
            <a:br>
              <a:rPr lang="en-US" altLang="en-US" sz="2000" b="1">
                <a:solidFill>
                  <a:srgbClr val="FF9900"/>
                </a:solidFill>
              </a:rPr>
            </a:br>
            <a:r>
              <a:rPr lang="en-US" altLang="en-US" sz="2000">
                <a:solidFill>
                  <a:srgbClr val="FFFF99"/>
                </a:solidFill>
              </a:rPr>
              <a:t>characters and </a:t>
            </a:r>
            <a:r>
              <a:rPr lang="en-US" altLang="en-US" sz="2000">
                <a:solidFill>
                  <a:srgbClr val="FFFFA3"/>
                </a:solidFill>
                <a:hlinkClick r:id="" action="ppaction://noaction"/>
              </a:rPr>
              <a:t>conflict</a:t>
            </a:r>
            <a:r>
              <a:rPr lang="en-US" altLang="en-US" sz="2000" b="1">
                <a:solidFill>
                  <a:srgbClr val="FF9900"/>
                </a:solidFill>
              </a:rPr>
              <a:t> </a:t>
            </a:r>
            <a:r>
              <a:rPr lang="en-US" altLang="en-US" sz="2000">
                <a:solidFill>
                  <a:srgbClr val="FFFF99"/>
                </a:solidFill>
              </a:rPr>
              <a:t>are introduced</a:t>
            </a:r>
          </a:p>
        </p:txBody>
      </p:sp>
      <p:sp>
        <p:nvSpPr>
          <p:cNvPr id="59422" name="Rectangle 30">
            <a:extLst>
              <a:ext uri="{FF2B5EF4-FFF2-40B4-BE49-F238E27FC236}">
                <a16:creationId xmlns:a16="http://schemas.microsoft.com/office/drawing/2014/main" id="{64A7A15F-CCA9-6196-534B-DF6A0CC2F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Dramatic Structure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/>
      <p:bldP spid="59404" grpId="0" animBg="1"/>
      <p:bldP spid="59412" grpId="0" animBg="1"/>
      <p:bldP spid="59414" grpId="0" animBg="1"/>
      <p:bldP spid="594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82B6036-DDD9-6E46-C41A-1E3A986B0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Dramatic Structure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F05A953-F576-6270-DDD4-89CF855B49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600200"/>
            <a:ext cx="4705350" cy="5257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   Conflict</a:t>
            </a:r>
            <a:r>
              <a:rPr lang="en-US" altLang="en-US" sz="2800">
                <a:solidFill>
                  <a:srgbClr val="FFFF99"/>
                </a:solidFill>
              </a:rPr>
              <a:t> is</a:t>
            </a:r>
            <a:r>
              <a:rPr lang="en-US" altLang="en-US" sz="2800" b="1">
                <a:solidFill>
                  <a:srgbClr val="FFFF99"/>
                </a:solidFill>
              </a:rPr>
              <a:t> </a:t>
            </a:r>
            <a:r>
              <a:rPr lang="en-US" altLang="en-US" sz="2800">
                <a:solidFill>
                  <a:srgbClr val="FFFF99"/>
                </a:solidFill>
              </a:rPr>
              <a:t>a struggle or clash between opposing characters or forces. A conflict may develop . . .</a:t>
            </a:r>
          </a:p>
          <a:p>
            <a:pPr lvl="3">
              <a:spcBef>
                <a:spcPct val="50000"/>
              </a:spcBef>
              <a:buClr>
                <a:srgbClr val="FFFFA3"/>
              </a:buClr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FFFFA3"/>
                </a:solidFill>
              </a:rPr>
              <a:t>between characters who want different things or the same thing</a:t>
            </a:r>
            <a:endParaRPr lang="en-US" altLang="en-US" sz="1800">
              <a:solidFill>
                <a:srgbClr val="FFFF99"/>
              </a:solidFill>
            </a:endParaRPr>
          </a:p>
          <a:p>
            <a:pPr lvl="3">
              <a:spcBef>
                <a:spcPct val="50000"/>
              </a:spcBef>
              <a:buClr>
                <a:srgbClr val="FFFFA3"/>
              </a:buClr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FFFFA3"/>
                </a:solidFill>
              </a:rPr>
              <a:t>between a character and his or her circumstances</a:t>
            </a:r>
          </a:p>
          <a:p>
            <a:pPr lvl="3">
              <a:spcBef>
                <a:spcPct val="50000"/>
              </a:spcBef>
              <a:buClr>
                <a:srgbClr val="FFFFA3"/>
              </a:buClr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FFFFA3"/>
                </a:solidFill>
              </a:rPr>
              <a:t>within a character who is torn by competing desires</a:t>
            </a:r>
          </a:p>
          <a:p>
            <a:pPr>
              <a:spcBef>
                <a:spcPct val="50000"/>
              </a:spcBef>
              <a:buClr>
                <a:srgbClr val="FFFFA3"/>
              </a:buClr>
              <a:buFont typeface="Wingdings" panose="05000000000000000000" pitchFamily="2" charset="2"/>
              <a:buChar char="q"/>
            </a:pPr>
            <a:endParaRPr lang="en-US" altLang="en-US" sz="2800">
              <a:solidFill>
                <a:srgbClr val="FFFF99"/>
              </a:solidFill>
            </a:endParaRPr>
          </a:p>
          <a:p>
            <a:pPr>
              <a:buFontTx/>
              <a:buChar char="o"/>
            </a:pPr>
            <a:endParaRPr lang="en-US" altLang="en-US" sz="2800"/>
          </a:p>
        </p:txBody>
      </p:sp>
      <p:pic>
        <p:nvPicPr>
          <p:cNvPr id="162822" name="Picture 6">
            <a:extLst>
              <a:ext uri="{FF2B5EF4-FFF2-40B4-BE49-F238E27FC236}">
                <a16:creationId xmlns:a16="http://schemas.microsoft.com/office/drawing/2014/main" id="{96190DCC-D8BB-3FE6-24C6-1C47B273B5E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2593975"/>
            <a:ext cx="3290887" cy="2255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>
            <a:extLst>
              <a:ext uri="{FF2B5EF4-FFF2-40B4-BE49-F238E27FC236}">
                <a16:creationId xmlns:a16="http://schemas.microsoft.com/office/drawing/2014/main" id="{31717BF7-93A5-2E1E-A1E0-3D0A9BCE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808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12763" indent="-3984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A </a:t>
            </a:r>
            <a:r>
              <a:rPr lang="en-US" altLang="en-US" sz="2400" b="1">
                <a:solidFill>
                  <a:srgbClr val="FF9900"/>
                </a:solidFill>
              </a:rPr>
              <a:t>tragedy</a:t>
            </a:r>
            <a:r>
              <a:rPr lang="en-US" altLang="en-US" sz="2400">
                <a:solidFill>
                  <a:srgbClr val="FFFFA3"/>
                </a:solidFill>
              </a:rPr>
              <a:t> is a play that ends unhappily. </a:t>
            </a:r>
            <a:endParaRPr lang="en-US" altLang="en-US" sz="2400">
              <a:solidFill>
                <a:srgbClr val="FFFF99"/>
              </a:solidFill>
            </a:endParaRP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A9970E45-3AD6-6A2A-395C-42497F58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008563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Tragedies pit human limitations against the larger forces of destiny.</a:t>
            </a:r>
            <a:endParaRPr lang="en-US" altLang="en-US" sz="2400" b="1">
              <a:solidFill>
                <a:srgbClr val="FF9900"/>
              </a:solidFill>
            </a:endParaRPr>
          </a:p>
        </p:txBody>
      </p:sp>
      <p:sp>
        <p:nvSpPr>
          <p:cNvPr id="62487" name="Text Box 23">
            <a:extLst>
              <a:ext uri="{FF2B5EF4-FFF2-40B4-BE49-F238E27FC236}">
                <a16:creationId xmlns:a16="http://schemas.microsoft.com/office/drawing/2014/main" id="{79AF9575-FCAD-E1B5-F5C8-DAD41EA2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816225"/>
            <a:ext cx="4310062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636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right and wrong</a:t>
            </a:r>
          </a:p>
        </p:txBody>
      </p:sp>
      <p:sp>
        <p:nvSpPr>
          <p:cNvPr id="62488" name="Text Box 24">
            <a:extLst>
              <a:ext uri="{FF2B5EF4-FFF2-40B4-BE49-F238E27FC236}">
                <a16:creationId xmlns:a16="http://schemas.microsoft.com/office/drawing/2014/main" id="{9C5E363C-053D-C21D-83D6-14869315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395663"/>
            <a:ext cx="4310062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636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justice and injustice</a:t>
            </a:r>
          </a:p>
        </p:txBody>
      </p:sp>
      <p:sp>
        <p:nvSpPr>
          <p:cNvPr id="62489" name="Text Box 25">
            <a:extLst>
              <a:ext uri="{FF2B5EF4-FFF2-40B4-BE49-F238E27FC236}">
                <a16:creationId xmlns:a16="http://schemas.microsoft.com/office/drawing/2014/main" id="{6CFDC699-9D39-F3CA-85FF-D687F122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978275"/>
            <a:ext cx="4298950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636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life and death</a:t>
            </a:r>
          </a:p>
        </p:txBody>
      </p:sp>
      <p:sp>
        <p:nvSpPr>
          <p:cNvPr id="62499" name="Rectangle 35">
            <a:extLst>
              <a:ext uri="{FF2B5EF4-FFF2-40B4-BE49-F238E27FC236}">
                <a16:creationId xmlns:a16="http://schemas.microsoft.com/office/drawing/2014/main" id="{AE3CFCEF-E2E0-3C57-DC9B-EEFC9F02E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Tragedy</a:t>
            </a:r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id="{C8C4C209-CB69-72EE-61FF-D3418C86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1835150"/>
            <a:ext cx="7707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12763" indent="-3984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Most classic Greek tragedies deal with serious, universal themes such as</a:t>
            </a:r>
          </a:p>
        </p:txBody>
      </p:sp>
      <p:pic>
        <p:nvPicPr>
          <p:cNvPr id="62502" name="Picture 38">
            <a:extLst>
              <a:ext uri="{FF2B5EF4-FFF2-40B4-BE49-F238E27FC236}">
                <a16:creationId xmlns:a16="http://schemas.microsoft.com/office/drawing/2014/main" id="{4EDDB614-A2A7-EEB4-14D9-5DCC8ECE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5"/>
          <a:stretch>
            <a:fillRect/>
          </a:stretch>
        </p:blipFill>
        <p:spPr bwMode="auto">
          <a:xfrm>
            <a:off x="990600" y="2798763"/>
            <a:ext cx="26416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4" name="Picture 18">
            <a:extLst>
              <a:ext uri="{FF2B5EF4-FFF2-40B4-BE49-F238E27FC236}">
                <a16:creationId xmlns:a16="http://schemas.microsoft.com/office/drawing/2014/main" id="{809294A3-8805-7CFD-31F3-E746BACF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355850"/>
            <a:ext cx="20288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74001E9E-9665-1EF8-B740-5F8AC06E7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70013"/>
            <a:ext cx="8086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287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The protagonist of most classical tragedies is a </a:t>
            </a:r>
            <a:r>
              <a:rPr lang="en-US" altLang="en-US" sz="2400" b="1">
                <a:solidFill>
                  <a:srgbClr val="FF9900"/>
                </a:solidFill>
              </a:rPr>
              <a:t>tragic hero.</a:t>
            </a:r>
            <a:r>
              <a:rPr lang="en-US" altLang="en-US" sz="2400">
                <a:solidFill>
                  <a:srgbClr val="FFFFA3"/>
                </a:solidFill>
              </a:rPr>
              <a:t> This hero</a:t>
            </a:r>
          </a:p>
        </p:txBody>
      </p:sp>
      <p:sp>
        <p:nvSpPr>
          <p:cNvPr id="86029" name="Text Box 13">
            <a:extLst>
              <a:ext uri="{FF2B5EF4-FFF2-40B4-BE49-F238E27FC236}">
                <a16:creationId xmlns:a16="http://schemas.microsoft.com/office/drawing/2014/main" id="{D8EB110D-F3D6-2110-0D3B-DA28863E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366963"/>
            <a:ext cx="450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is noble and in many ways admirable</a:t>
            </a:r>
          </a:p>
        </p:txBody>
      </p:sp>
      <p:sp>
        <p:nvSpPr>
          <p:cNvPr id="86030" name="Text Box 14">
            <a:extLst>
              <a:ext uri="{FF2B5EF4-FFF2-40B4-BE49-F238E27FC236}">
                <a16:creationId xmlns:a16="http://schemas.microsoft.com/office/drawing/2014/main" id="{02CBD72A-77EC-3B26-D59D-261D98C6E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206750"/>
            <a:ext cx="4492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FFA3"/>
                </a:solidFill>
              </a:rPr>
              <a:t>has a </a:t>
            </a:r>
            <a:r>
              <a:rPr lang="en-US" altLang="en-US" sz="2400">
                <a:solidFill>
                  <a:srgbClr val="FF9900"/>
                </a:solidFill>
              </a:rPr>
              <a:t>tragic flaw</a:t>
            </a:r>
            <a:r>
              <a:rPr lang="en-US" altLang="en-US" sz="2400">
                <a:solidFill>
                  <a:srgbClr val="FFFFA3"/>
                </a:solidFill>
              </a:rPr>
              <a:t>, a personal failing that leads to a tragic end</a:t>
            </a:r>
          </a:p>
        </p:txBody>
      </p:sp>
      <p:sp>
        <p:nvSpPr>
          <p:cNvPr id="86036" name="Text Box 20">
            <a:extLst>
              <a:ext uri="{FF2B5EF4-FFF2-40B4-BE49-F238E27FC236}">
                <a16:creationId xmlns:a16="http://schemas.microsoft.com/office/drawing/2014/main" id="{5B3465C7-0CAF-CE86-91B9-A328D571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3197225"/>
            <a:ext cx="2022475" cy="396875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3300"/>
                </a:solidFill>
              </a:rPr>
              <a:t>rebelliousness</a:t>
            </a:r>
          </a:p>
        </p:txBody>
      </p:sp>
      <p:sp>
        <p:nvSpPr>
          <p:cNvPr id="86037" name="Text Box 21">
            <a:extLst>
              <a:ext uri="{FF2B5EF4-FFF2-40B4-BE49-F238E27FC236}">
                <a16:creationId xmlns:a16="http://schemas.microsoft.com/office/drawing/2014/main" id="{B28BB2A9-1BA4-1615-E0FE-23F773AF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4264025"/>
            <a:ext cx="1349375" cy="396875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3300"/>
                </a:solidFill>
              </a:rPr>
              <a:t>jealousy</a:t>
            </a:r>
          </a:p>
        </p:txBody>
      </p:sp>
      <p:sp>
        <p:nvSpPr>
          <p:cNvPr id="86038" name="Text Box 22">
            <a:extLst>
              <a:ext uri="{FF2B5EF4-FFF2-40B4-BE49-F238E27FC236}">
                <a16:creationId xmlns:a16="http://schemas.microsoft.com/office/drawing/2014/main" id="{E2FB6117-A411-167B-424A-93E3222F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2130425"/>
            <a:ext cx="942975" cy="396875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pride</a:t>
            </a:r>
          </a:p>
        </p:txBody>
      </p:sp>
      <p:sp>
        <p:nvSpPr>
          <p:cNvPr id="86040" name="Rectangle 24">
            <a:extLst>
              <a:ext uri="{FF2B5EF4-FFF2-40B4-BE49-F238E27FC236}">
                <a16:creationId xmlns:a16="http://schemas.microsoft.com/office/drawing/2014/main" id="{24EE361B-B8C4-EAAD-B543-1DB0F0AE4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Tragedy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>
            <a:extLst>
              <a:ext uri="{FF2B5EF4-FFF2-40B4-BE49-F238E27FC236}">
                <a16:creationId xmlns:a16="http://schemas.microsoft.com/office/drawing/2014/main" id="{4CF4A7A6-AD71-1DC9-999A-9987959E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228725"/>
            <a:ext cx="825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A </a:t>
            </a:r>
            <a:r>
              <a:rPr lang="en-US" altLang="en-US" sz="2400" b="1">
                <a:solidFill>
                  <a:srgbClr val="FF9900"/>
                </a:solidFill>
              </a:rPr>
              <a:t>comedy</a:t>
            </a:r>
            <a:r>
              <a:rPr lang="en-US" altLang="en-US" sz="2400">
                <a:solidFill>
                  <a:srgbClr val="FFFFA3"/>
                </a:solidFill>
              </a:rPr>
              <a:t> is a play that ends happily. The plot usually centers on a romantic conflict.</a:t>
            </a:r>
            <a:endParaRPr lang="en-US" altLang="en-US" sz="2400">
              <a:solidFill>
                <a:srgbClr val="FFFF99"/>
              </a:solidFill>
            </a:endParaRP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E2B72269-496F-EC1A-FA9D-6C5C6A8B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362200"/>
            <a:ext cx="2174875" cy="396875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99"/>
                </a:solidFill>
              </a:rPr>
              <a:t>boy meets girl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2B99CDEB-BABB-04C4-99E4-A4B488028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349500"/>
            <a:ext cx="2174875" cy="396875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99"/>
                </a:solidFill>
              </a:rPr>
              <a:t>boy loses girl</a:t>
            </a: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916A08D5-CF16-38FD-62E6-D3B30B7D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324100"/>
            <a:ext cx="2174875" cy="396875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99"/>
                </a:solidFill>
              </a:rPr>
              <a:t>boy wins girl</a:t>
            </a:r>
          </a:p>
        </p:txBody>
      </p:sp>
      <p:sp>
        <p:nvSpPr>
          <p:cNvPr id="63505" name="Line 17">
            <a:extLst>
              <a:ext uri="{FF2B5EF4-FFF2-40B4-BE49-F238E27FC236}">
                <a16:creationId xmlns:a16="http://schemas.microsoft.com/office/drawing/2014/main" id="{34261979-C751-C1DE-68C3-5F3A3A533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400" y="255270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6" name="Line 18">
            <a:extLst>
              <a:ext uri="{FF2B5EF4-FFF2-40B4-BE49-F238E27FC236}">
                <a16:creationId xmlns:a16="http://schemas.microsoft.com/office/drawing/2014/main" id="{7ED0D736-7AC0-577C-0B90-6F7121BB4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255270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3524" name="Picture 36">
            <a:extLst>
              <a:ext uri="{FF2B5EF4-FFF2-40B4-BE49-F238E27FC236}">
                <a16:creationId xmlns:a16="http://schemas.microsoft.com/office/drawing/2014/main" id="{6AE7DCB3-018B-FE14-96ED-F70A8C7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890838"/>
            <a:ext cx="193992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26" name="Picture 38">
            <a:extLst>
              <a:ext uri="{FF2B5EF4-FFF2-40B4-BE49-F238E27FC236}">
                <a16:creationId xmlns:a16="http://schemas.microsoft.com/office/drawing/2014/main" id="{822B4852-BD8A-F94E-2A2D-E2DC7D6E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041650"/>
            <a:ext cx="256540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28" name="Picture 40">
            <a:extLst>
              <a:ext uri="{FF2B5EF4-FFF2-40B4-BE49-F238E27FC236}">
                <a16:creationId xmlns:a16="http://schemas.microsoft.com/office/drawing/2014/main" id="{225780AB-B715-FBF1-7F77-7FD976F2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2855913"/>
            <a:ext cx="163195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29" name="Rectangle 41">
            <a:extLst>
              <a:ext uri="{FF2B5EF4-FFF2-40B4-BE49-F238E27FC236}">
                <a16:creationId xmlns:a16="http://schemas.microsoft.com/office/drawing/2014/main" id="{9C73BDCC-0498-AA16-F623-124CFAB2C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Comedy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38" name="Picture 50">
            <a:extLst>
              <a:ext uri="{FF2B5EF4-FFF2-40B4-BE49-F238E27FC236}">
                <a16:creationId xmlns:a16="http://schemas.microsoft.com/office/drawing/2014/main" id="{B4772566-122C-ABF8-DDC0-C1689298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290763"/>
            <a:ext cx="226695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37" name="Picture 49">
            <a:extLst>
              <a:ext uri="{FF2B5EF4-FFF2-40B4-BE49-F238E27FC236}">
                <a16:creationId xmlns:a16="http://schemas.microsoft.com/office/drawing/2014/main" id="{1B5A80B9-C759-D088-E507-C653C85F8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290763"/>
            <a:ext cx="226695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36" name="Picture 48">
            <a:extLst>
              <a:ext uri="{FF2B5EF4-FFF2-40B4-BE49-F238E27FC236}">
                <a16:creationId xmlns:a16="http://schemas.microsoft.com/office/drawing/2014/main" id="{B5EE58D4-532C-262A-BC79-6DBD3DF1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293938"/>
            <a:ext cx="226695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Text Box 2">
            <a:extLst>
              <a:ext uri="{FF2B5EF4-FFF2-40B4-BE49-F238E27FC236}">
                <a16:creationId xmlns:a16="http://schemas.microsoft.com/office/drawing/2014/main" id="{3A36D3FB-7612-9DC0-4C60-B0E4996B7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303338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A3"/>
                </a:solidFill>
              </a:rPr>
              <a:t>The main characters in a comedy could be anyone:</a:t>
            </a:r>
            <a:endParaRPr lang="en-US" altLang="en-US" sz="2400">
              <a:solidFill>
                <a:srgbClr val="FFFF99"/>
              </a:solidFill>
            </a:endParaRPr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16A8AFB0-AEDB-30F7-508C-D1940B2ED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399088"/>
            <a:ext cx="1801813" cy="393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nobility</a:t>
            </a:r>
          </a:p>
        </p:txBody>
      </p:sp>
      <p:sp>
        <p:nvSpPr>
          <p:cNvPr id="89099" name="Text Box 11">
            <a:extLst>
              <a:ext uri="{FF2B5EF4-FFF2-40B4-BE49-F238E27FC236}">
                <a16:creationId xmlns:a16="http://schemas.microsoft.com/office/drawing/2014/main" id="{68DB051D-0A66-7874-FA66-7F4A158D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399088"/>
            <a:ext cx="1801813" cy="393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servants</a:t>
            </a:r>
          </a:p>
        </p:txBody>
      </p:sp>
      <p:sp>
        <p:nvSpPr>
          <p:cNvPr id="89098" name="Text Box 10">
            <a:extLst>
              <a:ext uri="{FF2B5EF4-FFF2-40B4-BE49-F238E27FC236}">
                <a16:creationId xmlns:a16="http://schemas.microsoft.com/office/drawing/2014/main" id="{92880BC4-8B6B-9809-8577-43DB841D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5399088"/>
            <a:ext cx="1801812" cy="393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townspeople</a:t>
            </a:r>
          </a:p>
        </p:txBody>
      </p:sp>
      <p:sp>
        <p:nvSpPr>
          <p:cNvPr id="89125" name="Rectangle 37">
            <a:extLst>
              <a:ext uri="{FF2B5EF4-FFF2-40B4-BE49-F238E27FC236}">
                <a16:creationId xmlns:a16="http://schemas.microsoft.com/office/drawing/2014/main" id="{076C5D8D-F749-AC96-CB02-B32EF4679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Comedy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4">
      <a:dk1>
        <a:srgbClr val="00ACA8"/>
      </a:dk1>
      <a:lt1>
        <a:srgbClr val="FFFFFF"/>
      </a:lt1>
      <a:dk2>
        <a:srgbClr val="006666"/>
      </a:dk2>
      <a:lt2>
        <a:srgbClr val="FFFF99"/>
      </a:lt2>
      <a:accent1>
        <a:srgbClr val="0099CC"/>
      </a:accent1>
      <a:accent2>
        <a:srgbClr val="6D6FC7"/>
      </a:accent2>
      <a:accent3>
        <a:srgbClr val="AAB8B8"/>
      </a:accent3>
      <a:accent4>
        <a:srgbClr val="DADADA"/>
      </a:accent4>
      <a:accent5>
        <a:srgbClr val="AACAE2"/>
      </a:accent5>
      <a:accent6>
        <a:srgbClr val="6264B4"/>
      </a:accent6>
      <a:hlink>
        <a:srgbClr val="00FFFF"/>
      </a:hlink>
      <a:folHlink>
        <a:srgbClr val="00FF00"/>
      </a:folHlink>
    </a:clrScheme>
    <a:fontScheme name="Orb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5247</TotalTime>
  <Words>874</Words>
  <Application>Microsoft Office PowerPoint</Application>
  <PresentationFormat>On-screen Show (4:3)</PresentationFormat>
  <Paragraphs>163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Verdana</vt:lpstr>
      <vt:lpstr>Times New Roman</vt:lpstr>
      <vt:lpstr>Arial</vt:lpstr>
      <vt:lpstr>Wingdings</vt:lpstr>
      <vt:lpstr>Storybook</vt:lpstr>
      <vt:lpstr>1_Default Design</vt:lpstr>
      <vt:lpstr>Orbit</vt:lpstr>
      <vt:lpstr>Drama</vt:lpstr>
      <vt:lpstr>What Is Drama?</vt:lpstr>
      <vt:lpstr>What Is Drama?</vt:lpstr>
      <vt:lpstr>Dramatic Structure</vt:lpstr>
      <vt:lpstr>Dramatic Structure</vt:lpstr>
      <vt:lpstr>Tragedy</vt:lpstr>
      <vt:lpstr>Tragedy</vt:lpstr>
      <vt:lpstr>Comedy</vt:lpstr>
      <vt:lpstr>Comedy</vt:lpstr>
      <vt:lpstr>Comedy</vt:lpstr>
      <vt:lpstr>Modern Comedy</vt:lpstr>
      <vt:lpstr>Modern Drama</vt:lpstr>
      <vt:lpstr>Modern Drama</vt:lpstr>
      <vt:lpstr>Performance of a Play</vt:lpstr>
      <vt:lpstr>Performance of a Play</vt:lpstr>
      <vt:lpstr>Setting the Stage</vt:lpstr>
      <vt:lpstr>Setting the Stage</vt:lpstr>
      <vt:lpstr>Setting the Stage</vt:lpstr>
      <vt:lpstr>Setting the Stage</vt:lpstr>
      <vt:lpstr>Setting the Stage</vt:lpstr>
      <vt:lpstr>Setting the Stage</vt:lpstr>
      <vt:lpstr>Setting the Stage</vt:lpstr>
      <vt:lpstr>Setting the Stage</vt:lpstr>
      <vt:lpstr>Setting the Stage</vt:lpstr>
      <vt:lpstr>The Characters</vt:lpstr>
      <vt:lpstr>The Audience</vt:lpstr>
      <vt:lpstr>The 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Drama</dc:title>
  <dc:creator>Lisa LeAnn Ward</dc:creator>
  <cp:lastModifiedBy>Nayan GRIFFITHS</cp:lastModifiedBy>
  <cp:revision>1116</cp:revision>
  <cp:lastPrinted>2004-11-19T20:17:12Z</cp:lastPrinted>
  <dcterms:created xsi:type="dcterms:W3CDTF">2004-10-26T13:31:09Z</dcterms:created>
  <dcterms:modified xsi:type="dcterms:W3CDTF">2023-03-21T13:34:40Z</dcterms:modified>
</cp:coreProperties>
</file>